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9"/>
  </p:notesMasterIdLst>
  <p:sldIdLst>
    <p:sldId id="256" r:id="rId5"/>
    <p:sldId id="257" r:id="rId6"/>
    <p:sldId id="258" r:id="rId7"/>
    <p:sldId id="259" r:id="rId8"/>
    <p:sldId id="260" r:id="rId9"/>
    <p:sldId id="262" r:id="rId10"/>
    <p:sldId id="263" r:id="rId11"/>
    <p:sldId id="265" r:id="rId12"/>
    <p:sldId id="274" r:id="rId13"/>
    <p:sldId id="275" r:id="rId14"/>
    <p:sldId id="276" r:id="rId15"/>
    <p:sldId id="266" r:id="rId16"/>
    <p:sldId id="277" r:id="rId17"/>
    <p:sldId id="280" r:id="rId18"/>
    <p:sldId id="281" r:id="rId19"/>
    <p:sldId id="279" r:id="rId20"/>
    <p:sldId id="282" r:id="rId21"/>
    <p:sldId id="284" r:id="rId22"/>
    <p:sldId id="283" r:id="rId23"/>
    <p:sldId id="271" r:id="rId24"/>
    <p:sldId id="269" r:id="rId25"/>
    <p:sldId id="264" r:id="rId26"/>
    <p:sldId id="268" r:id="rId27"/>
    <p:sldId id="272" r:id="rId28"/>
  </p:sldIdLst>
  <p:sldSz cx="18288000" cy="10287000"/>
  <p:notesSz cx="6858000" cy="9144000"/>
  <p:embeddedFontLst>
    <p:embeddedFont>
      <p:font typeface="Arimo" panose="020B0604020202020204" charset="0"/>
      <p:regular r:id="rId30"/>
    </p:embeddedFont>
    <p:embeddedFont>
      <p:font typeface="Calibri" panose="020F0502020204030204" pitchFamily="34" charset="0"/>
      <p:regular r:id="rId31"/>
      <p:bold r:id="rId32"/>
      <p:italic r:id="rId33"/>
      <p:boldItalic r:id="rId34"/>
    </p:embeddedFont>
    <p:embeddedFont>
      <p:font typeface="Clear Sans Bold" panose="020B0604020202020204" charset="0"/>
      <p:regular r:id="rId35"/>
    </p:embeddedFont>
    <p:embeddedFont>
      <p:font typeface="HK Modular" panose="020B0604020202020204" charset="0"/>
      <p:regular r:id="rId36"/>
    </p:embeddedFont>
    <p:embeddedFont>
      <p:font typeface="Montserrat Extra-Bold" panose="020B0604020202020204" charset="0"/>
      <p:regular r:id="rId37"/>
    </p:embeddedFont>
    <p:embeddedFont>
      <p:font typeface="Noto Serif" panose="02020600060500020200" pitchFamily="18"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Open Sans Bold" panose="020B0806030504020204" charset="0"/>
      <p:regular r:id="rId46"/>
    </p:embeddedFont>
    <p:embeddedFont>
      <p:font typeface="Open Sans Light" panose="020B0306030504020204" pitchFamily="34" charset="0"/>
      <p:regular r:id="rId47"/>
      <p:italic r:id="rId48"/>
    </p:embeddedFont>
    <p:embeddedFont>
      <p:font typeface="Open Sans Light Bold"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226" autoAdjust="0"/>
  </p:normalViewPr>
  <p:slideViewPr>
    <p:cSldViewPr>
      <p:cViewPr varScale="1">
        <p:scale>
          <a:sx n="57" d="100"/>
          <a:sy n="57" d="100"/>
        </p:scale>
        <p:origin x="56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B720B-9EF5-4DD8-96F6-B3887576ED0C}" type="datetimeFigureOut">
              <a:rPr lang="en-US" smtClean="0"/>
              <a:t>12/16/2022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F343C-3F82-4871-A5DD-7661BECD1003}" type="slidenum">
              <a:rPr lang="en-US" smtClean="0"/>
              <a:t>‹#›</a:t>
            </a:fld>
            <a:endParaRPr lang="en-US"/>
          </a:p>
        </p:txBody>
      </p:sp>
    </p:spTree>
    <p:extLst>
      <p:ext uri="{BB962C8B-B14F-4D97-AF65-F5344CB8AC3E}">
        <p14:creationId xmlns:p14="http://schemas.microsoft.com/office/powerpoint/2010/main" val="3455956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F343C-3F82-4871-A5DD-7661BECD1003}" type="slidenum">
              <a:rPr lang="en-US" smtClean="0"/>
              <a:t>1</a:t>
            </a:fld>
            <a:endParaRPr lang="en-US"/>
          </a:p>
        </p:txBody>
      </p:sp>
    </p:spTree>
    <p:extLst>
      <p:ext uri="{BB962C8B-B14F-4D97-AF65-F5344CB8AC3E}">
        <p14:creationId xmlns:p14="http://schemas.microsoft.com/office/powerpoint/2010/main" val="135999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gif"/><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jpeg"/><Relationship Id="rId16" Type="http://schemas.openxmlformats.org/officeDocument/2006/relationships/image" Target="../media/image5.sv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4.png"/><Relationship Id="rId10" Type="http://schemas.openxmlformats.org/officeDocument/2006/relationships/image" Target="../media/image22.svg"/><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2500" b="12500"/>
          <a:stretch>
            <a:fillRect/>
          </a:stretch>
        </p:blipFill>
        <p:spPr>
          <a:xfrm>
            <a:off x="0" y="0"/>
            <a:ext cx="18288000" cy="10287000"/>
          </a:xfrm>
          <a:prstGeom prst="rect">
            <a:avLst/>
          </a:prstGeom>
        </p:spPr>
      </p:pic>
      <p:grpSp>
        <p:nvGrpSpPr>
          <p:cNvPr id="3" name="Group 3"/>
          <p:cNvGrpSpPr/>
          <p:nvPr/>
        </p:nvGrpSpPr>
        <p:grpSpPr>
          <a:xfrm>
            <a:off x="0" y="0"/>
            <a:ext cx="2954832" cy="2954832"/>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6A429">
                <a:alpha val="84706"/>
              </a:srgbClr>
            </a:solidFill>
          </p:spPr>
        </p:sp>
      </p:grpSp>
      <p:grpSp>
        <p:nvGrpSpPr>
          <p:cNvPr id="5" name="Group 5"/>
          <p:cNvGrpSpPr/>
          <p:nvPr/>
        </p:nvGrpSpPr>
        <p:grpSpPr>
          <a:xfrm>
            <a:off x="2954832" y="2954832"/>
            <a:ext cx="15333168" cy="4108844"/>
            <a:chOff x="0" y="0"/>
            <a:chExt cx="7996310" cy="2142779"/>
          </a:xfrm>
        </p:grpSpPr>
        <p:sp>
          <p:nvSpPr>
            <p:cNvPr id="6" name="Freeform 6"/>
            <p:cNvSpPr/>
            <p:nvPr/>
          </p:nvSpPr>
          <p:spPr>
            <a:xfrm>
              <a:off x="0" y="0"/>
              <a:ext cx="7996310" cy="2142779"/>
            </a:xfrm>
            <a:custGeom>
              <a:avLst/>
              <a:gdLst/>
              <a:ahLst/>
              <a:cxnLst/>
              <a:rect l="l" t="t" r="r" b="b"/>
              <a:pathLst>
                <a:path w="7996310" h="2142779">
                  <a:moveTo>
                    <a:pt x="0" y="0"/>
                  </a:moveTo>
                  <a:lnTo>
                    <a:pt x="7996310" y="0"/>
                  </a:lnTo>
                  <a:lnTo>
                    <a:pt x="7996310" y="2142779"/>
                  </a:lnTo>
                  <a:lnTo>
                    <a:pt x="0" y="2142779"/>
                  </a:lnTo>
                  <a:close/>
                </a:path>
              </a:pathLst>
            </a:custGeom>
            <a:solidFill>
              <a:srgbClr val="20252F">
                <a:alpha val="84706"/>
              </a:srgbClr>
            </a:solidFill>
          </p:spPr>
        </p:sp>
      </p:grpSp>
      <p:grpSp>
        <p:nvGrpSpPr>
          <p:cNvPr id="7" name="Group 7"/>
          <p:cNvGrpSpPr/>
          <p:nvPr/>
        </p:nvGrpSpPr>
        <p:grpSpPr>
          <a:xfrm>
            <a:off x="17835213" y="7063676"/>
            <a:ext cx="452787" cy="2194624"/>
            <a:chOff x="0" y="0"/>
            <a:chExt cx="293277" cy="1421492"/>
          </a:xfrm>
        </p:grpSpPr>
        <p:sp>
          <p:nvSpPr>
            <p:cNvPr id="8" name="Freeform 8"/>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alpha val="84706"/>
              </a:srgbClr>
            </a:solidFill>
          </p:spPr>
        </p:sp>
      </p:grpSp>
      <p:pic>
        <p:nvPicPr>
          <p:cNvPr id="9" name="Picture 9"/>
          <p:cNvPicPr>
            <a:picLocks noChangeAspect="1"/>
          </p:cNvPicPr>
          <p:nvPr/>
        </p:nvPicPr>
        <p:blipFill>
          <a:blip r:embed="rId4"/>
          <a:srcRect l="5862" t="5638" r="5862"/>
          <a:stretch>
            <a:fillRect/>
          </a:stretch>
        </p:blipFill>
        <p:spPr>
          <a:xfrm>
            <a:off x="2857558" y="174250"/>
            <a:ext cx="2416362" cy="1126020"/>
          </a:xfrm>
          <a:prstGeom prst="rect">
            <a:avLst/>
          </a:prstGeom>
        </p:spPr>
      </p:pic>
      <p:sp>
        <p:nvSpPr>
          <p:cNvPr id="10" name="TextBox 10"/>
          <p:cNvSpPr txBox="1"/>
          <p:nvPr/>
        </p:nvSpPr>
        <p:spPr>
          <a:xfrm>
            <a:off x="3407619" y="4404570"/>
            <a:ext cx="14427594" cy="1437220"/>
          </a:xfrm>
          <a:prstGeom prst="rect">
            <a:avLst/>
          </a:prstGeom>
        </p:spPr>
        <p:txBody>
          <a:bodyPr lIns="0" tIns="0" rIns="0" bIns="0" rtlCol="0" anchor="t">
            <a:spAutoFit/>
          </a:bodyPr>
          <a:lstStyle/>
          <a:p>
            <a:pPr algn="ctr">
              <a:lnSpc>
                <a:spcPts val="5833"/>
              </a:lnSpc>
              <a:spcBef>
                <a:spcPct val="0"/>
              </a:spcBef>
            </a:pPr>
            <a:r>
              <a:rPr lang="en-US" sz="4166">
                <a:solidFill>
                  <a:srgbClr val="F6A429"/>
                </a:solidFill>
                <a:latin typeface="Montserrat Extra-Bold"/>
              </a:rPr>
              <a:t>ĐỀ TÀI: CHƯƠNG TRÌNH QUẢN LÝ HIỆU SÁCH THIÊN VĂN</a:t>
            </a:r>
          </a:p>
        </p:txBody>
      </p:sp>
      <p:sp>
        <p:nvSpPr>
          <p:cNvPr id="11" name="TextBox 11"/>
          <p:cNvSpPr txBox="1"/>
          <p:nvPr/>
        </p:nvSpPr>
        <p:spPr>
          <a:xfrm>
            <a:off x="3407619" y="6147551"/>
            <a:ext cx="14653988" cy="462154"/>
          </a:xfrm>
          <a:prstGeom prst="rect">
            <a:avLst/>
          </a:prstGeom>
        </p:spPr>
        <p:txBody>
          <a:bodyPr lIns="0" tIns="0" rIns="0" bIns="0" rtlCol="0" anchor="t">
            <a:spAutoFit/>
          </a:bodyPr>
          <a:lstStyle/>
          <a:p>
            <a:pPr algn="ctr">
              <a:lnSpc>
                <a:spcPts val="3725"/>
              </a:lnSpc>
            </a:pPr>
            <a:r>
              <a:rPr lang="en-US" sz="2699" spc="32">
                <a:solidFill>
                  <a:srgbClr val="FFFFFF"/>
                </a:solidFill>
                <a:latin typeface="Noto Serif"/>
              </a:rPr>
              <a:t>GIẢNG VIÊN HƯỚNG DẪN: TRẦN THỊ ANH THI</a:t>
            </a:r>
          </a:p>
        </p:txBody>
      </p:sp>
      <p:sp>
        <p:nvSpPr>
          <p:cNvPr id="12" name="TextBox 12"/>
          <p:cNvSpPr txBox="1"/>
          <p:nvPr/>
        </p:nvSpPr>
        <p:spPr>
          <a:xfrm>
            <a:off x="5176645" y="661879"/>
            <a:ext cx="9872202" cy="647916"/>
          </a:xfrm>
          <a:prstGeom prst="rect">
            <a:avLst/>
          </a:prstGeom>
        </p:spPr>
        <p:txBody>
          <a:bodyPr lIns="0" tIns="0" rIns="0" bIns="0" rtlCol="0" anchor="t">
            <a:spAutoFit/>
          </a:bodyPr>
          <a:lstStyle/>
          <a:p>
            <a:pPr algn="ctr">
              <a:lnSpc>
                <a:spcPts val="5238"/>
              </a:lnSpc>
              <a:spcBef>
                <a:spcPct val="0"/>
              </a:spcBef>
            </a:pPr>
            <a:r>
              <a:rPr lang="en-US" sz="3741" dirty="0">
                <a:solidFill>
                  <a:srgbClr val="FFFFFF"/>
                </a:solidFill>
                <a:latin typeface="Open Sans Bold"/>
              </a:rPr>
              <a:t>TRƯỜNG ĐẠI HỌC CÔNG NGHIỆP TPHCM</a:t>
            </a:r>
          </a:p>
        </p:txBody>
      </p:sp>
      <p:sp>
        <p:nvSpPr>
          <p:cNvPr id="13" name="TextBox 13"/>
          <p:cNvSpPr txBox="1"/>
          <p:nvPr/>
        </p:nvSpPr>
        <p:spPr>
          <a:xfrm>
            <a:off x="3407619" y="3181790"/>
            <a:ext cx="14427594" cy="947001"/>
          </a:xfrm>
          <a:prstGeom prst="rect">
            <a:avLst/>
          </a:prstGeom>
        </p:spPr>
        <p:txBody>
          <a:bodyPr lIns="0" tIns="0" rIns="0" bIns="0" rtlCol="0" anchor="t">
            <a:spAutoFit/>
          </a:bodyPr>
          <a:lstStyle/>
          <a:p>
            <a:pPr algn="ctr">
              <a:lnSpc>
                <a:spcPts val="7653"/>
              </a:lnSpc>
              <a:spcBef>
                <a:spcPct val="0"/>
              </a:spcBef>
            </a:pPr>
            <a:r>
              <a:rPr lang="en-US" sz="5466">
                <a:solidFill>
                  <a:srgbClr val="D9D9D9"/>
                </a:solidFill>
                <a:latin typeface="Montserrat Extra-Bold"/>
              </a:rPr>
              <a:t>MÔN: PHÁT TRIỂN ỨNG DỤNG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pic>
        <p:nvPicPr>
          <p:cNvPr id="6" name="Picture 6"/>
          <p:cNvPicPr>
            <a:picLocks noChangeAspect="1"/>
          </p:cNvPicPr>
          <p:nvPr/>
        </p:nvPicPr>
        <p:blipFill>
          <a:blip r:embed="rId2"/>
          <a:srcRect/>
          <a:stretch>
            <a:fillRect/>
          </a:stretch>
        </p:blipFill>
        <p:spPr>
          <a:xfrm>
            <a:off x="4648200" y="1235993"/>
            <a:ext cx="8568300" cy="8808214"/>
          </a:xfrm>
          <a:prstGeom prst="rect">
            <a:avLst/>
          </a:prstGeom>
        </p:spPr>
      </p:pic>
      <p:sp>
        <p:nvSpPr>
          <p:cNvPr id="8" name="TextBox 8"/>
          <p:cNvSpPr txBox="1"/>
          <p:nvPr/>
        </p:nvSpPr>
        <p:spPr>
          <a:xfrm>
            <a:off x="996851" y="190500"/>
            <a:ext cx="9670298" cy="644143"/>
          </a:xfrm>
          <a:prstGeom prst="rect">
            <a:avLst/>
          </a:prstGeom>
        </p:spPr>
        <p:txBody>
          <a:bodyPr lIns="0" tIns="0" rIns="0" bIns="0" rtlCol="0" anchor="t">
            <a:spAutoFit/>
          </a:bodyPr>
          <a:lstStyle/>
          <a:p>
            <a:pPr>
              <a:lnSpc>
                <a:spcPts val="5248"/>
              </a:lnSpc>
            </a:pPr>
            <a:r>
              <a:rPr lang="en-US" sz="4100">
                <a:solidFill>
                  <a:srgbClr val="000000"/>
                </a:solidFill>
                <a:latin typeface="Montserrat Extra-Bold"/>
              </a:rPr>
              <a:t>1.3 ĐẶT TẢ YÊU CẦU ỨNG DỤNG</a:t>
            </a:r>
          </a:p>
        </p:txBody>
      </p:sp>
      <p:sp>
        <p:nvSpPr>
          <p:cNvPr id="10" name="TextBox 10"/>
          <p:cNvSpPr txBox="1"/>
          <p:nvPr/>
        </p:nvSpPr>
        <p:spPr>
          <a:xfrm>
            <a:off x="685800" y="1032764"/>
            <a:ext cx="3188838" cy="406458"/>
          </a:xfrm>
          <a:prstGeom prst="rect">
            <a:avLst/>
          </a:prstGeom>
        </p:spPr>
        <p:txBody>
          <a:bodyPr lIns="0" tIns="0" rIns="0" bIns="0" rtlCol="0" anchor="t">
            <a:spAutoFit/>
          </a:bodyPr>
          <a:lstStyle/>
          <a:p>
            <a:pPr marL="342900" indent="-342900" algn="ctr">
              <a:lnSpc>
                <a:spcPts val="3359"/>
              </a:lnSpc>
              <a:spcBef>
                <a:spcPct val="0"/>
              </a:spcBef>
              <a:buFont typeface="Wingdings" panose="05000000000000000000" pitchFamily="2" charset="2"/>
              <a:buChar char="§"/>
            </a:pPr>
            <a:r>
              <a:rPr lang="vi-VN" sz="2399" dirty="0">
                <a:solidFill>
                  <a:srgbClr val="202B3D"/>
                </a:solidFill>
                <a:latin typeface="Open Sans Light Bold"/>
              </a:rPr>
              <a:t>Đặt tả use case</a:t>
            </a:r>
            <a:r>
              <a:rPr lang="en-US" sz="2399" dirty="0">
                <a:solidFill>
                  <a:srgbClr val="202B3D"/>
                </a:solidFill>
                <a:latin typeface="Open Sans Light Bold"/>
              </a:rPr>
              <a:t> </a:t>
            </a:r>
          </a:p>
        </p:txBody>
      </p:sp>
      <p:sp>
        <p:nvSpPr>
          <p:cNvPr id="11" name="TextBox 11"/>
          <p:cNvSpPr txBox="1"/>
          <p:nvPr/>
        </p:nvSpPr>
        <p:spPr>
          <a:xfrm>
            <a:off x="228600" y="1472344"/>
            <a:ext cx="4724400" cy="406458"/>
          </a:xfrm>
          <a:prstGeom prst="rect">
            <a:avLst/>
          </a:prstGeom>
        </p:spPr>
        <p:txBody>
          <a:bodyPr wrap="square" lIns="0" tIns="0" rIns="0" bIns="0" rtlCol="0" anchor="t">
            <a:spAutoFit/>
          </a:bodyPr>
          <a:lstStyle/>
          <a:p>
            <a:pPr algn="ctr">
              <a:lnSpc>
                <a:spcPts val="3359"/>
              </a:lnSpc>
              <a:spcBef>
                <a:spcPct val="0"/>
              </a:spcBef>
            </a:pPr>
            <a:r>
              <a:rPr lang="vi-VN" sz="2399" b="1" dirty="0">
                <a:solidFill>
                  <a:srgbClr val="202B3D"/>
                </a:solidFill>
                <a:latin typeface="Times New Roman" panose="02020603050405020304" pitchFamily="18" charset="0"/>
                <a:cs typeface="Times New Roman" panose="02020603050405020304" pitchFamily="18" charset="0"/>
              </a:rPr>
              <a:t>Use case: </a:t>
            </a:r>
            <a:r>
              <a:rPr lang="en-US" sz="2399" b="1" dirty="0" err="1">
                <a:solidFill>
                  <a:srgbClr val="202B3D"/>
                </a:solidFill>
                <a:latin typeface="Times New Roman" panose="02020603050405020304" pitchFamily="18" charset="0"/>
                <a:cs typeface="Times New Roman" panose="02020603050405020304" pitchFamily="18" charset="0"/>
              </a:rPr>
              <a:t>Lập</a:t>
            </a:r>
            <a:r>
              <a:rPr lang="en-US" sz="2399" b="1" dirty="0">
                <a:solidFill>
                  <a:srgbClr val="202B3D"/>
                </a:solidFill>
                <a:latin typeface="Times New Roman" panose="02020603050405020304" pitchFamily="18" charset="0"/>
                <a:cs typeface="Times New Roman" panose="02020603050405020304" pitchFamily="18" charset="0"/>
              </a:rPr>
              <a:t> </a:t>
            </a:r>
            <a:r>
              <a:rPr lang="en-US" sz="2399" b="1" dirty="0" err="1">
                <a:solidFill>
                  <a:srgbClr val="202B3D"/>
                </a:solidFill>
                <a:latin typeface="Times New Roman" panose="02020603050405020304" pitchFamily="18" charset="0"/>
                <a:cs typeface="Times New Roman" panose="02020603050405020304" pitchFamily="18" charset="0"/>
              </a:rPr>
              <a:t>và</a:t>
            </a:r>
            <a:r>
              <a:rPr lang="en-US" sz="2399" b="1" dirty="0">
                <a:solidFill>
                  <a:srgbClr val="202B3D"/>
                </a:solidFill>
                <a:latin typeface="Times New Roman" panose="02020603050405020304" pitchFamily="18" charset="0"/>
                <a:cs typeface="Times New Roman" panose="02020603050405020304" pitchFamily="18" charset="0"/>
              </a:rPr>
              <a:t> </a:t>
            </a:r>
            <a:r>
              <a:rPr lang="en-US" sz="2399" b="1" dirty="0" err="1">
                <a:solidFill>
                  <a:srgbClr val="202B3D"/>
                </a:solidFill>
                <a:latin typeface="Times New Roman" panose="02020603050405020304" pitchFamily="18" charset="0"/>
                <a:cs typeface="Times New Roman" panose="02020603050405020304" pitchFamily="18" charset="0"/>
              </a:rPr>
              <a:t>xuất</a:t>
            </a:r>
            <a:r>
              <a:rPr lang="en-US" sz="2399" b="1" dirty="0">
                <a:solidFill>
                  <a:srgbClr val="202B3D"/>
                </a:solidFill>
                <a:latin typeface="Times New Roman" panose="02020603050405020304" pitchFamily="18" charset="0"/>
                <a:cs typeface="Times New Roman" panose="02020603050405020304" pitchFamily="18" charset="0"/>
              </a:rPr>
              <a:t> </a:t>
            </a:r>
            <a:r>
              <a:rPr lang="en-US" sz="2399" b="1" dirty="0" err="1">
                <a:solidFill>
                  <a:srgbClr val="202B3D"/>
                </a:solidFill>
                <a:latin typeface="Times New Roman" panose="02020603050405020304" pitchFamily="18" charset="0"/>
                <a:cs typeface="Times New Roman" panose="02020603050405020304" pitchFamily="18" charset="0"/>
              </a:rPr>
              <a:t>hóa</a:t>
            </a:r>
            <a:r>
              <a:rPr lang="en-US" sz="2399" b="1" dirty="0">
                <a:solidFill>
                  <a:srgbClr val="202B3D"/>
                </a:solidFill>
                <a:latin typeface="Times New Roman" panose="02020603050405020304" pitchFamily="18" charset="0"/>
                <a:cs typeface="Times New Roman" panose="02020603050405020304" pitchFamily="18" charset="0"/>
              </a:rPr>
              <a:t> </a:t>
            </a:r>
            <a:r>
              <a:rPr lang="en-US" sz="2399" b="1" dirty="0" err="1">
                <a:solidFill>
                  <a:srgbClr val="202B3D"/>
                </a:solidFill>
                <a:latin typeface="Times New Roman" panose="02020603050405020304" pitchFamily="18" charset="0"/>
                <a:cs typeface="Times New Roman" panose="02020603050405020304" pitchFamily="18" charset="0"/>
              </a:rPr>
              <a:t>đơn</a:t>
            </a:r>
            <a:r>
              <a:rPr lang="en-US" sz="2399" b="1" dirty="0">
                <a:solidFill>
                  <a:srgbClr val="202B3D"/>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80454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79BC42-902F-6A2D-5646-0C1916B89334}"/>
              </a:ext>
            </a:extLst>
          </p:cNvPr>
          <p:cNvPicPr>
            <a:picLocks noChangeAspect="1"/>
          </p:cNvPicPr>
          <p:nvPr/>
        </p:nvPicPr>
        <p:blipFill>
          <a:blip r:embed="rId2"/>
          <a:stretch>
            <a:fillRect/>
          </a:stretch>
        </p:blipFill>
        <p:spPr>
          <a:xfrm>
            <a:off x="3855155" y="11676"/>
            <a:ext cx="10089445" cy="10389624"/>
          </a:xfrm>
          <a:prstGeom prst="rect">
            <a:avLst/>
          </a:prstGeom>
        </p:spPr>
      </p:pic>
      <p:grpSp>
        <p:nvGrpSpPr>
          <p:cNvPr id="3" name="Group 2">
            <a:extLst>
              <a:ext uri="{FF2B5EF4-FFF2-40B4-BE49-F238E27FC236}">
                <a16:creationId xmlns:a16="http://schemas.microsoft.com/office/drawing/2014/main" id="{9C391A85-405C-1CD9-B5A5-EF5AF54967BA}"/>
              </a:ext>
            </a:extLst>
          </p:cNvPr>
          <p:cNvGrpSpPr/>
          <p:nvPr/>
        </p:nvGrpSpPr>
        <p:grpSpPr>
          <a:xfrm>
            <a:off x="17835213" y="7063676"/>
            <a:ext cx="452787" cy="2194624"/>
            <a:chOff x="0" y="0"/>
            <a:chExt cx="293277" cy="1421492"/>
          </a:xfrm>
        </p:grpSpPr>
        <p:sp>
          <p:nvSpPr>
            <p:cNvPr id="4" name="Freeform 3">
              <a:extLst>
                <a:ext uri="{FF2B5EF4-FFF2-40B4-BE49-F238E27FC236}">
                  <a16:creationId xmlns:a16="http://schemas.microsoft.com/office/drawing/2014/main" id="{DDF645C2-099E-1911-B361-61EBEB54C2F7}"/>
                </a:ext>
              </a:extLst>
            </p:cNvPr>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spTree>
    <p:extLst>
      <p:ext uri="{BB962C8B-B14F-4D97-AF65-F5344CB8AC3E}">
        <p14:creationId xmlns:p14="http://schemas.microsoft.com/office/powerpoint/2010/main" val="334638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Diagram&#10;&#10;Description automatically generated">
            <a:extLst>
              <a:ext uri="{FF2B5EF4-FFF2-40B4-BE49-F238E27FC236}">
                <a16:creationId xmlns:a16="http://schemas.microsoft.com/office/drawing/2014/main" id="{10EE3341-B783-55B8-B6C7-016A1A47E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2083" y="439747"/>
            <a:ext cx="15163800" cy="9715500"/>
          </a:xfrm>
          <a:prstGeom prst="rect">
            <a:avLst/>
          </a:prstGeom>
        </p:spPr>
      </p:pic>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grpSp>
        <p:nvGrpSpPr>
          <p:cNvPr id="4" name="Group 4"/>
          <p:cNvGrpSpPr/>
          <p:nvPr/>
        </p:nvGrpSpPr>
        <p:grpSpPr>
          <a:xfrm>
            <a:off x="1" y="0"/>
            <a:ext cx="990600" cy="10287000"/>
            <a:chOff x="0" y="0"/>
            <a:chExt cx="2762588" cy="5364713"/>
          </a:xfrm>
        </p:grpSpPr>
        <p:sp>
          <p:nvSpPr>
            <p:cNvPr id="5" name="Freeform 5"/>
            <p:cNvSpPr/>
            <p:nvPr/>
          </p:nvSpPr>
          <p:spPr>
            <a:xfrm>
              <a:off x="0" y="0"/>
              <a:ext cx="2762588" cy="5364713"/>
            </a:xfrm>
            <a:custGeom>
              <a:avLst/>
              <a:gdLst/>
              <a:ahLst/>
              <a:cxnLst/>
              <a:rect l="l" t="t" r="r" b="b"/>
              <a:pathLst>
                <a:path w="2762588" h="5364713">
                  <a:moveTo>
                    <a:pt x="0" y="0"/>
                  </a:moveTo>
                  <a:lnTo>
                    <a:pt x="2762588" y="0"/>
                  </a:lnTo>
                  <a:lnTo>
                    <a:pt x="2762588" y="5364713"/>
                  </a:lnTo>
                  <a:lnTo>
                    <a:pt x="0" y="5364713"/>
                  </a:lnTo>
                  <a:close/>
                </a:path>
              </a:pathLst>
            </a:custGeom>
            <a:solidFill>
              <a:srgbClr val="20252F"/>
            </a:solidFill>
          </p:spPr>
        </p:sp>
      </p:grpSp>
      <p:sp>
        <p:nvSpPr>
          <p:cNvPr id="12" name="TextBox 12"/>
          <p:cNvSpPr txBox="1"/>
          <p:nvPr/>
        </p:nvSpPr>
        <p:spPr>
          <a:xfrm>
            <a:off x="1143000" y="15977"/>
            <a:ext cx="7281018" cy="847540"/>
          </a:xfrm>
          <a:prstGeom prst="rect">
            <a:avLst/>
          </a:prstGeom>
        </p:spPr>
        <p:txBody>
          <a:bodyPr lIns="0" tIns="0" rIns="0" bIns="0" rtlCol="0" anchor="t">
            <a:spAutoFit/>
          </a:bodyPr>
          <a:lstStyle/>
          <a:p>
            <a:pPr>
              <a:lnSpc>
                <a:spcPts val="7040"/>
              </a:lnSpc>
            </a:pPr>
            <a:r>
              <a:rPr lang="vi-VN" sz="5500">
                <a:solidFill>
                  <a:srgbClr val="000000"/>
                </a:solidFill>
                <a:latin typeface="Montserrat Extra-Bold"/>
              </a:rPr>
              <a:t>THIẾT KẾ</a:t>
            </a:r>
            <a:endParaRPr lang="en-US" sz="5500">
              <a:solidFill>
                <a:srgbClr val="000000"/>
              </a:solidFill>
              <a:latin typeface="Montserrat Extra-Bold"/>
            </a:endParaRPr>
          </a:p>
        </p:txBody>
      </p:sp>
      <p:sp>
        <p:nvSpPr>
          <p:cNvPr id="18" name="TextBox 10">
            <a:extLst>
              <a:ext uri="{FF2B5EF4-FFF2-40B4-BE49-F238E27FC236}">
                <a16:creationId xmlns:a16="http://schemas.microsoft.com/office/drawing/2014/main" id="{C39AD447-B9CA-88E6-7588-DC7A323636AB}"/>
              </a:ext>
            </a:extLst>
          </p:cNvPr>
          <p:cNvSpPr txBox="1"/>
          <p:nvPr/>
        </p:nvSpPr>
        <p:spPr>
          <a:xfrm>
            <a:off x="832077" y="863517"/>
            <a:ext cx="2900013" cy="842475"/>
          </a:xfrm>
          <a:prstGeom prst="rect">
            <a:avLst/>
          </a:prstGeom>
        </p:spPr>
        <p:txBody>
          <a:bodyPr wrap="square" lIns="0" tIns="0" rIns="0" bIns="0" rtlCol="0" anchor="t">
            <a:spAutoFit/>
          </a:bodyPr>
          <a:lstStyle/>
          <a:p>
            <a:pPr marL="342900" indent="-342900" algn="ctr">
              <a:lnSpc>
                <a:spcPts val="3359"/>
              </a:lnSpc>
              <a:spcBef>
                <a:spcPct val="0"/>
              </a:spcBef>
              <a:buFont typeface="Wingdings" panose="05000000000000000000" pitchFamily="2" charset="2"/>
              <a:buChar char="§"/>
            </a:pPr>
            <a:r>
              <a:rPr lang="vi-VN" sz="2399">
                <a:solidFill>
                  <a:srgbClr val="202B3D"/>
                </a:solidFill>
                <a:latin typeface="Open Sans Light Bold"/>
              </a:rPr>
              <a:t> Mô hình lớp (Class Diagram)</a:t>
            </a:r>
            <a:r>
              <a:rPr lang="en-US" sz="2399">
                <a:solidFill>
                  <a:srgbClr val="202B3D"/>
                </a:solidFill>
                <a:latin typeface="Open Sans Light Bold"/>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grpSp>
        <p:nvGrpSpPr>
          <p:cNvPr id="4" name="Group 4"/>
          <p:cNvGrpSpPr/>
          <p:nvPr/>
        </p:nvGrpSpPr>
        <p:grpSpPr>
          <a:xfrm>
            <a:off x="1" y="0"/>
            <a:ext cx="990600" cy="10287000"/>
            <a:chOff x="0" y="0"/>
            <a:chExt cx="2762588" cy="5364713"/>
          </a:xfrm>
        </p:grpSpPr>
        <p:sp>
          <p:nvSpPr>
            <p:cNvPr id="5" name="Freeform 5"/>
            <p:cNvSpPr/>
            <p:nvPr/>
          </p:nvSpPr>
          <p:spPr>
            <a:xfrm>
              <a:off x="0" y="0"/>
              <a:ext cx="2762588" cy="5364713"/>
            </a:xfrm>
            <a:custGeom>
              <a:avLst/>
              <a:gdLst/>
              <a:ahLst/>
              <a:cxnLst/>
              <a:rect l="l" t="t" r="r" b="b"/>
              <a:pathLst>
                <a:path w="2762588" h="5364713">
                  <a:moveTo>
                    <a:pt x="0" y="0"/>
                  </a:moveTo>
                  <a:lnTo>
                    <a:pt x="2762588" y="0"/>
                  </a:lnTo>
                  <a:lnTo>
                    <a:pt x="2762588" y="5364713"/>
                  </a:lnTo>
                  <a:lnTo>
                    <a:pt x="0" y="5364713"/>
                  </a:lnTo>
                  <a:close/>
                </a:path>
              </a:pathLst>
            </a:custGeom>
            <a:solidFill>
              <a:srgbClr val="20252F"/>
            </a:solidFill>
          </p:spPr>
        </p:sp>
      </p:grpSp>
      <p:sp>
        <p:nvSpPr>
          <p:cNvPr id="12" name="TextBox 12"/>
          <p:cNvSpPr txBox="1"/>
          <p:nvPr/>
        </p:nvSpPr>
        <p:spPr>
          <a:xfrm>
            <a:off x="1143000" y="15977"/>
            <a:ext cx="3657600" cy="847540"/>
          </a:xfrm>
          <a:prstGeom prst="rect">
            <a:avLst/>
          </a:prstGeom>
        </p:spPr>
        <p:txBody>
          <a:bodyPr wrap="square" lIns="0" tIns="0" rIns="0" bIns="0" rtlCol="0" anchor="t">
            <a:spAutoFit/>
          </a:bodyPr>
          <a:lstStyle/>
          <a:p>
            <a:pPr>
              <a:lnSpc>
                <a:spcPts val="7040"/>
              </a:lnSpc>
            </a:pPr>
            <a:r>
              <a:rPr lang="vi-VN" sz="5500" dirty="0">
                <a:solidFill>
                  <a:srgbClr val="000000"/>
                </a:solidFill>
                <a:latin typeface="Montserrat Extra-Bold"/>
              </a:rPr>
              <a:t>THIẾT KẾ</a:t>
            </a:r>
            <a:endParaRPr lang="en-US" sz="5500" dirty="0">
              <a:solidFill>
                <a:srgbClr val="000000"/>
              </a:solidFill>
              <a:latin typeface="Montserrat Extra-Bold"/>
            </a:endParaRPr>
          </a:p>
        </p:txBody>
      </p:sp>
      <p:pic>
        <p:nvPicPr>
          <p:cNvPr id="9" name="Picture 8" descr="Diagram, schematic&#10;&#10;Description automatically generated">
            <a:extLst>
              <a:ext uri="{FF2B5EF4-FFF2-40B4-BE49-F238E27FC236}">
                <a16:creationId xmlns:a16="http://schemas.microsoft.com/office/drawing/2014/main" id="{4501413E-BD72-7C2C-228E-32ACC5524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996" y="1270572"/>
            <a:ext cx="16497774" cy="9223221"/>
          </a:xfrm>
          <a:prstGeom prst="rect">
            <a:avLst/>
          </a:prstGeom>
        </p:spPr>
      </p:pic>
      <p:sp>
        <p:nvSpPr>
          <p:cNvPr id="11" name="TextBox 11">
            <a:extLst>
              <a:ext uri="{FF2B5EF4-FFF2-40B4-BE49-F238E27FC236}">
                <a16:creationId xmlns:a16="http://schemas.microsoft.com/office/drawing/2014/main" id="{D00FFECC-4F5E-DA17-7979-A0D6FC3571DB}"/>
              </a:ext>
            </a:extLst>
          </p:cNvPr>
          <p:cNvSpPr txBox="1"/>
          <p:nvPr/>
        </p:nvSpPr>
        <p:spPr>
          <a:xfrm>
            <a:off x="990600" y="850842"/>
            <a:ext cx="7239000" cy="419730"/>
          </a:xfrm>
          <a:prstGeom prst="rect">
            <a:avLst/>
          </a:prstGeom>
        </p:spPr>
        <p:txBody>
          <a:bodyPr wrap="square" lIns="0" tIns="0" rIns="0" bIns="0" rtlCol="0" anchor="t">
            <a:spAutoFit/>
          </a:bodyPr>
          <a:lstStyle/>
          <a:p>
            <a:pPr marL="342900" indent="-342900" algn="ctr">
              <a:lnSpc>
                <a:spcPts val="3359"/>
              </a:lnSpc>
              <a:spcBef>
                <a:spcPct val="0"/>
              </a:spcBef>
              <a:buFont typeface="Wingdings" panose="05000000000000000000" pitchFamily="2" charset="2"/>
              <a:buChar char="ü"/>
            </a:pPr>
            <a:r>
              <a:rPr lang="vi-VN" sz="2800" b="1" dirty="0">
                <a:solidFill>
                  <a:srgbClr val="202B3D"/>
                </a:solidFill>
                <a:latin typeface="Open Sans Light"/>
              </a:rPr>
              <a:t> </a:t>
            </a:r>
            <a:r>
              <a:rPr lang="en-US" sz="2800" b="1" dirty="0">
                <a:solidFill>
                  <a:srgbClr val="202B3D"/>
                </a:solidFill>
                <a:latin typeface="Open Sans Light"/>
              </a:rPr>
              <a:t>Database diagram</a:t>
            </a:r>
            <a:r>
              <a:rPr lang="vi-VN" sz="2800" b="1" dirty="0">
                <a:solidFill>
                  <a:srgbClr val="202B3D"/>
                </a:solidFill>
                <a:latin typeface="Open Sans Light"/>
              </a:rPr>
              <a:t> thiết kế trên SQL Sever</a:t>
            </a:r>
            <a:endParaRPr lang="en-US" sz="2800" b="1" dirty="0">
              <a:solidFill>
                <a:srgbClr val="202B3D"/>
              </a:solidFill>
              <a:latin typeface="Open Sans Light"/>
            </a:endParaRPr>
          </a:p>
        </p:txBody>
      </p:sp>
    </p:spTree>
    <p:extLst>
      <p:ext uri="{BB962C8B-B14F-4D97-AF65-F5344CB8AC3E}">
        <p14:creationId xmlns:p14="http://schemas.microsoft.com/office/powerpoint/2010/main" val="4250922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grpSp>
        <p:nvGrpSpPr>
          <p:cNvPr id="4" name="Group 4"/>
          <p:cNvGrpSpPr/>
          <p:nvPr/>
        </p:nvGrpSpPr>
        <p:grpSpPr>
          <a:xfrm>
            <a:off x="1" y="0"/>
            <a:ext cx="990600" cy="10287000"/>
            <a:chOff x="0" y="0"/>
            <a:chExt cx="2762588" cy="5364713"/>
          </a:xfrm>
        </p:grpSpPr>
        <p:sp>
          <p:nvSpPr>
            <p:cNvPr id="5" name="Freeform 5"/>
            <p:cNvSpPr/>
            <p:nvPr/>
          </p:nvSpPr>
          <p:spPr>
            <a:xfrm>
              <a:off x="0" y="0"/>
              <a:ext cx="2762588" cy="5364713"/>
            </a:xfrm>
            <a:custGeom>
              <a:avLst/>
              <a:gdLst/>
              <a:ahLst/>
              <a:cxnLst/>
              <a:rect l="l" t="t" r="r" b="b"/>
              <a:pathLst>
                <a:path w="2762588" h="5364713">
                  <a:moveTo>
                    <a:pt x="0" y="0"/>
                  </a:moveTo>
                  <a:lnTo>
                    <a:pt x="2762588" y="0"/>
                  </a:lnTo>
                  <a:lnTo>
                    <a:pt x="2762588" y="5364713"/>
                  </a:lnTo>
                  <a:lnTo>
                    <a:pt x="0" y="5364713"/>
                  </a:lnTo>
                  <a:close/>
                </a:path>
              </a:pathLst>
            </a:custGeom>
            <a:solidFill>
              <a:srgbClr val="20252F"/>
            </a:solidFill>
          </p:spPr>
        </p:sp>
      </p:grpSp>
      <p:sp>
        <p:nvSpPr>
          <p:cNvPr id="18" name="TextBox 10">
            <a:extLst>
              <a:ext uri="{FF2B5EF4-FFF2-40B4-BE49-F238E27FC236}">
                <a16:creationId xmlns:a16="http://schemas.microsoft.com/office/drawing/2014/main" id="{C39AD447-B9CA-88E6-7588-DC7A323636AB}"/>
              </a:ext>
            </a:extLst>
          </p:cNvPr>
          <p:cNvSpPr txBox="1"/>
          <p:nvPr/>
        </p:nvSpPr>
        <p:spPr>
          <a:xfrm>
            <a:off x="685800" y="14748"/>
            <a:ext cx="4582903" cy="406458"/>
          </a:xfrm>
          <a:prstGeom prst="rect">
            <a:avLst/>
          </a:prstGeom>
        </p:spPr>
        <p:txBody>
          <a:bodyPr wrap="square" lIns="0" tIns="0" rIns="0" bIns="0" rtlCol="0" anchor="t">
            <a:spAutoFit/>
          </a:bodyPr>
          <a:lstStyle/>
          <a:p>
            <a:pPr marL="342900" indent="-342900" algn="ctr">
              <a:lnSpc>
                <a:spcPts val="3359"/>
              </a:lnSpc>
              <a:spcBef>
                <a:spcPct val="0"/>
              </a:spcBef>
              <a:buFont typeface="Wingdings" panose="05000000000000000000" pitchFamily="2" charset="2"/>
              <a:buChar char="§"/>
            </a:pPr>
            <a:r>
              <a:rPr lang="vi-VN" sz="2399">
                <a:solidFill>
                  <a:srgbClr val="202B3D"/>
                </a:solidFill>
                <a:latin typeface="Open Sans Light Bold"/>
              </a:rPr>
              <a:t> Phân luồng màn hình</a:t>
            </a:r>
            <a:r>
              <a:rPr lang="en-US" sz="2399">
                <a:solidFill>
                  <a:srgbClr val="202B3D"/>
                </a:solidFill>
                <a:latin typeface="Open Sans Light Bold"/>
              </a:rPr>
              <a:t> </a:t>
            </a:r>
          </a:p>
        </p:txBody>
      </p:sp>
      <p:pic>
        <p:nvPicPr>
          <p:cNvPr id="6" name="Picture 5" descr="Diagram, schematic&#10;&#10;Description automatically generated">
            <a:extLst>
              <a:ext uri="{FF2B5EF4-FFF2-40B4-BE49-F238E27FC236}">
                <a16:creationId xmlns:a16="http://schemas.microsoft.com/office/drawing/2014/main" id="{C9019240-D4E7-CB13-0B0B-8841696AB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1" y="492945"/>
            <a:ext cx="16463612" cy="9794055"/>
          </a:xfrm>
          <a:prstGeom prst="rect">
            <a:avLst/>
          </a:prstGeom>
        </p:spPr>
      </p:pic>
    </p:spTree>
    <p:extLst>
      <p:ext uri="{BB962C8B-B14F-4D97-AF65-F5344CB8AC3E}">
        <p14:creationId xmlns:p14="http://schemas.microsoft.com/office/powerpoint/2010/main" val="640950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grpSp>
        <p:nvGrpSpPr>
          <p:cNvPr id="6" name="Group 6"/>
          <p:cNvGrpSpPr/>
          <p:nvPr/>
        </p:nvGrpSpPr>
        <p:grpSpPr>
          <a:xfrm>
            <a:off x="2051535" y="1333500"/>
            <a:ext cx="7092465" cy="4572000"/>
            <a:chOff x="0" y="0"/>
            <a:chExt cx="22141968" cy="7912112"/>
          </a:xfrm>
        </p:grpSpPr>
        <p:sp>
          <p:nvSpPr>
            <p:cNvPr id="7" name="Freeform 7"/>
            <p:cNvSpPr/>
            <p:nvPr/>
          </p:nvSpPr>
          <p:spPr>
            <a:xfrm>
              <a:off x="0" y="0"/>
              <a:ext cx="22141968" cy="7912112"/>
            </a:xfrm>
            <a:custGeom>
              <a:avLst/>
              <a:gdLst/>
              <a:ahLst/>
              <a:cxnLst/>
              <a:rect l="l" t="t" r="r" b="b"/>
              <a:pathLst>
                <a:path w="22141968" h="7912112">
                  <a:moveTo>
                    <a:pt x="0" y="0"/>
                  </a:moveTo>
                  <a:lnTo>
                    <a:pt x="22141968" y="0"/>
                  </a:lnTo>
                  <a:lnTo>
                    <a:pt x="22141968" y="7912112"/>
                  </a:lnTo>
                  <a:lnTo>
                    <a:pt x="0" y="7912112"/>
                  </a:lnTo>
                  <a:close/>
                </a:path>
              </a:pathLst>
            </a:custGeom>
            <a:solidFill>
              <a:srgbClr val="F6A429"/>
            </a:solidFill>
          </p:spPr>
        </p:sp>
      </p:grpSp>
      <p:grpSp>
        <p:nvGrpSpPr>
          <p:cNvPr id="8" name="Group 8"/>
          <p:cNvGrpSpPr/>
          <p:nvPr/>
        </p:nvGrpSpPr>
        <p:grpSpPr>
          <a:xfrm>
            <a:off x="9144000" y="1333500"/>
            <a:ext cx="7696200" cy="4571999"/>
            <a:chOff x="0" y="0"/>
            <a:chExt cx="22141968" cy="7912112"/>
          </a:xfrm>
        </p:grpSpPr>
        <p:sp>
          <p:nvSpPr>
            <p:cNvPr id="9" name="Freeform 9"/>
            <p:cNvSpPr/>
            <p:nvPr/>
          </p:nvSpPr>
          <p:spPr>
            <a:xfrm>
              <a:off x="0" y="0"/>
              <a:ext cx="22141968" cy="7912112"/>
            </a:xfrm>
            <a:custGeom>
              <a:avLst/>
              <a:gdLst/>
              <a:ahLst/>
              <a:cxnLst/>
              <a:rect l="l" t="t" r="r" b="b"/>
              <a:pathLst>
                <a:path w="22141968" h="7912112">
                  <a:moveTo>
                    <a:pt x="0" y="0"/>
                  </a:moveTo>
                  <a:lnTo>
                    <a:pt x="22141968" y="0"/>
                  </a:lnTo>
                  <a:lnTo>
                    <a:pt x="22141968" y="7912112"/>
                  </a:lnTo>
                  <a:lnTo>
                    <a:pt x="0" y="7912112"/>
                  </a:lnTo>
                  <a:close/>
                </a:path>
              </a:pathLst>
            </a:custGeom>
            <a:solidFill>
              <a:srgbClr val="20252F"/>
            </a:solidFill>
          </p:spPr>
        </p:sp>
      </p:grpSp>
      <p:sp>
        <p:nvSpPr>
          <p:cNvPr id="14" name="TextBox 14"/>
          <p:cNvSpPr txBox="1"/>
          <p:nvPr/>
        </p:nvSpPr>
        <p:spPr>
          <a:xfrm>
            <a:off x="2666999" y="2127302"/>
            <a:ext cx="5837075" cy="3144451"/>
          </a:xfrm>
          <a:prstGeom prst="rect">
            <a:avLst/>
          </a:prstGeom>
        </p:spPr>
        <p:txBody>
          <a:bodyPr wrap="square" lIns="0" tIns="0" rIns="0" bIns="0" rtlCol="0" anchor="t">
            <a:spAutoFit/>
          </a:bodyPr>
          <a:lstStyle/>
          <a:p>
            <a:pPr marL="285750" indent="-285750">
              <a:spcBef>
                <a:spcPct val="0"/>
              </a:spcBef>
              <a:spcAft>
                <a:spcPts val="1000"/>
              </a:spcAft>
              <a:buFont typeface="Wingdings" panose="05000000000000000000" pitchFamily="2" charset="2"/>
              <a:buChar char="q"/>
            </a:pPr>
            <a:r>
              <a:rPr lang="vi-VN" sz="2800" dirty="0">
                <a:solidFill>
                  <a:srgbClr val="FFFFFF"/>
                </a:solidFill>
                <a:latin typeface="Times New Roman" panose="02020603050405020304" pitchFamily="18" charset="0"/>
                <a:cs typeface="Times New Roman" panose="02020603050405020304" pitchFamily="18" charset="0"/>
              </a:rPr>
              <a:t>Cấu hình phần cứng: chương trình chạy trên máy tính ổ cứng SSD 256GB, RAM 4GB</a:t>
            </a:r>
          </a:p>
          <a:p>
            <a:pPr marL="285750" indent="-285750">
              <a:spcBef>
                <a:spcPct val="0"/>
              </a:spcBef>
              <a:spcAft>
                <a:spcPts val="1000"/>
              </a:spcAft>
              <a:buFont typeface="Wingdings" panose="05000000000000000000" pitchFamily="2" charset="2"/>
              <a:buChar char="q"/>
            </a:pPr>
            <a:r>
              <a:rPr lang="vi-VN" sz="2800" dirty="0">
                <a:solidFill>
                  <a:srgbClr val="FFFFFF"/>
                </a:solidFill>
                <a:latin typeface="Times New Roman" panose="02020603050405020304" pitchFamily="18" charset="0"/>
                <a:cs typeface="Times New Roman" panose="02020603050405020304" pitchFamily="18" charset="0"/>
              </a:rPr>
              <a:t>Cấu hình phần mề</a:t>
            </a:r>
            <a:r>
              <a:rPr lang="en-US" sz="2800" dirty="0">
                <a:solidFill>
                  <a:srgbClr val="FFFFFF"/>
                </a:solidFill>
                <a:latin typeface="Times New Roman" panose="02020603050405020304" pitchFamily="18" charset="0"/>
                <a:cs typeface="Times New Roman" panose="02020603050405020304" pitchFamily="18" charset="0"/>
              </a:rPr>
              <a:t>m</a:t>
            </a:r>
            <a:r>
              <a:rPr lang="vi-VN" sz="2800" dirty="0">
                <a:solidFill>
                  <a:srgbClr val="FFFFFF"/>
                </a:solidFill>
                <a:latin typeface="Times New Roman" panose="02020603050405020304" pitchFamily="18" charset="0"/>
                <a:cs typeface="Times New Roman" panose="02020603050405020304" pitchFamily="18" charset="0"/>
              </a:rPr>
              <a:t>: </a:t>
            </a:r>
            <a:r>
              <a:rPr lang="en-US" sz="2800" dirty="0">
                <a:solidFill>
                  <a:srgbClr val="FFFFFF"/>
                </a:solidFill>
                <a:latin typeface="Times New Roman" panose="02020603050405020304" pitchFamily="18" charset="0"/>
                <a:cs typeface="Times New Roman" panose="02020603050405020304" pitchFamily="18" charset="0"/>
              </a:rPr>
              <a:t>y</a:t>
            </a:r>
            <a:r>
              <a:rPr lang="vi-VN" sz="2800" dirty="0">
                <a:solidFill>
                  <a:srgbClr val="FFFFFF"/>
                </a:solidFill>
                <a:latin typeface="Times New Roman" panose="02020603050405020304" pitchFamily="18" charset="0"/>
                <a:cs typeface="Times New Roman" panose="02020603050405020304" pitchFamily="18" charset="0"/>
              </a:rPr>
              <a:t>êu cầu hệ điều hành windows 10 trở lên đã cài đặt hệ cơ sở dữ liệu Microsoft SQL Server</a:t>
            </a:r>
            <a:r>
              <a:rPr lang="en-US" sz="2800" dirty="0">
                <a:solidFill>
                  <a:srgbClr val="FFFFFF"/>
                </a:solidFill>
                <a:latin typeface="Times New Roman" panose="02020603050405020304" pitchFamily="18" charset="0"/>
                <a:cs typeface="Times New Roman" panose="02020603050405020304" pitchFamily="18" charset="0"/>
              </a:rPr>
              <a:t> 2019</a:t>
            </a:r>
          </a:p>
        </p:txBody>
      </p:sp>
      <p:sp>
        <p:nvSpPr>
          <p:cNvPr id="15" name="TextBox 15"/>
          <p:cNvSpPr txBox="1"/>
          <p:nvPr/>
        </p:nvSpPr>
        <p:spPr>
          <a:xfrm>
            <a:off x="2863735" y="1538275"/>
            <a:ext cx="4833054" cy="359073"/>
          </a:xfrm>
          <a:prstGeom prst="rect">
            <a:avLst/>
          </a:prstGeom>
        </p:spPr>
        <p:txBody>
          <a:bodyPr lIns="0" tIns="0" rIns="0" bIns="0" rtlCol="0" anchor="t">
            <a:spAutoFit/>
          </a:bodyPr>
          <a:lstStyle/>
          <a:p>
            <a:pPr>
              <a:lnSpc>
                <a:spcPts val="2799"/>
              </a:lnSpc>
              <a:spcBef>
                <a:spcPct val="0"/>
              </a:spcBef>
            </a:pPr>
            <a:r>
              <a:rPr lang="vi-VN" sz="2400" dirty="0">
                <a:solidFill>
                  <a:srgbClr val="FFFFFF"/>
                </a:solidFill>
                <a:latin typeface="Times New Roman" panose="02020603050405020304" pitchFamily="18" charset="0"/>
                <a:cs typeface="Times New Roman" panose="02020603050405020304" pitchFamily="18" charset="0"/>
              </a:rPr>
              <a:t>Yêu cầu đối với chương trình</a:t>
            </a:r>
            <a:endParaRPr lang="en-US" sz="2400" dirty="0">
              <a:solidFill>
                <a:srgbClr val="FFFFFF"/>
              </a:solidFill>
              <a:latin typeface="Times New Roman" panose="02020603050405020304" pitchFamily="18" charset="0"/>
              <a:cs typeface="Times New Roman" panose="02020603050405020304" pitchFamily="18" charset="0"/>
            </a:endParaRPr>
          </a:p>
        </p:txBody>
      </p:sp>
      <p:sp>
        <p:nvSpPr>
          <p:cNvPr id="18" name="TextBox 18"/>
          <p:cNvSpPr txBox="1"/>
          <p:nvPr/>
        </p:nvSpPr>
        <p:spPr>
          <a:xfrm>
            <a:off x="9958658" y="2127302"/>
            <a:ext cx="5468065" cy="2410916"/>
          </a:xfrm>
          <a:prstGeom prst="rect">
            <a:avLst/>
          </a:prstGeom>
        </p:spPr>
        <p:txBody>
          <a:bodyPr lIns="0" tIns="0" rIns="0" bIns="0" rtlCol="0" anchor="t">
            <a:spAutoFit/>
          </a:bodyPr>
          <a:lstStyle/>
          <a:p>
            <a:pPr marL="285750" indent="-285750" algn="just">
              <a:spcBef>
                <a:spcPct val="0"/>
              </a:spcBef>
              <a:spcAft>
                <a:spcPts val="1000"/>
              </a:spcAft>
              <a:buFont typeface="Wingdings" panose="05000000000000000000" pitchFamily="2" charset="2"/>
              <a:buChar char="q"/>
            </a:pPr>
            <a:r>
              <a:rPr lang="vi-VN" sz="2800" dirty="0">
                <a:solidFill>
                  <a:srgbClr val="FFFFFF"/>
                </a:solidFill>
                <a:latin typeface="Times New Roman" panose="02020603050405020304" pitchFamily="18" charset="0"/>
                <a:cs typeface="Times New Roman" panose="02020603050405020304" pitchFamily="18" charset="0"/>
              </a:rPr>
              <a:t>Về cơ sở dữ liệu: chương trình cơ sở dữ liệu Microsoft SQL Server</a:t>
            </a:r>
          </a:p>
          <a:p>
            <a:pPr marL="285750" indent="-285750" algn="just">
              <a:spcBef>
                <a:spcPct val="0"/>
              </a:spcBef>
              <a:spcAft>
                <a:spcPts val="1000"/>
              </a:spcAft>
              <a:buFont typeface="Wingdings" panose="05000000000000000000" pitchFamily="2" charset="2"/>
              <a:buChar char="q"/>
            </a:pPr>
            <a:r>
              <a:rPr lang="vi-VN" sz="2800" dirty="0">
                <a:solidFill>
                  <a:srgbClr val="FFFFFF"/>
                </a:solidFill>
                <a:latin typeface="Times New Roman" panose="02020603050405020304" pitchFamily="18" charset="0"/>
                <a:cs typeface="Times New Roman" panose="02020603050405020304" pitchFamily="18" charset="0"/>
              </a:rPr>
              <a:t>Công cụ đễ phát triển là Eclipse IDE for Java Developers – 2022</a:t>
            </a:r>
          </a:p>
          <a:p>
            <a:pPr marL="285750" indent="-285750" algn="just">
              <a:spcBef>
                <a:spcPct val="0"/>
              </a:spcBef>
              <a:spcAft>
                <a:spcPts val="1000"/>
              </a:spcAft>
              <a:buFont typeface="Wingdings" panose="05000000000000000000" pitchFamily="2" charset="2"/>
              <a:buChar char="q"/>
            </a:pPr>
            <a:r>
              <a:rPr lang="vi-VN" sz="2800" dirty="0">
                <a:solidFill>
                  <a:srgbClr val="FFFFFF"/>
                </a:solidFill>
                <a:latin typeface="Times New Roman" panose="02020603050405020304" pitchFamily="18" charset="0"/>
                <a:cs typeface="Times New Roman" panose="02020603050405020304" pitchFamily="18" charset="0"/>
              </a:rPr>
              <a:t>Viết trên ngôn ngữ lập trình Java</a:t>
            </a:r>
            <a:endParaRPr lang="en-US" sz="2800" dirty="0">
              <a:solidFill>
                <a:srgbClr val="FFFFFF"/>
              </a:solidFill>
              <a:latin typeface="Times New Roman" panose="02020603050405020304" pitchFamily="18" charset="0"/>
              <a:cs typeface="Times New Roman" panose="02020603050405020304" pitchFamily="18" charset="0"/>
            </a:endParaRPr>
          </a:p>
        </p:txBody>
      </p:sp>
      <p:sp>
        <p:nvSpPr>
          <p:cNvPr id="19" name="TextBox 19"/>
          <p:cNvSpPr txBox="1"/>
          <p:nvPr/>
        </p:nvSpPr>
        <p:spPr>
          <a:xfrm>
            <a:off x="9956200" y="1604077"/>
            <a:ext cx="4833054" cy="359073"/>
          </a:xfrm>
          <a:prstGeom prst="rect">
            <a:avLst/>
          </a:prstGeom>
        </p:spPr>
        <p:txBody>
          <a:bodyPr lIns="0" tIns="0" rIns="0" bIns="0" rtlCol="0" anchor="t">
            <a:spAutoFit/>
          </a:bodyPr>
          <a:lstStyle/>
          <a:p>
            <a:pPr>
              <a:lnSpc>
                <a:spcPts val="2799"/>
              </a:lnSpc>
              <a:spcBef>
                <a:spcPct val="0"/>
              </a:spcBef>
            </a:pPr>
            <a:r>
              <a:rPr lang="vi-VN" sz="2400">
                <a:solidFill>
                  <a:srgbClr val="FFFFFF"/>
                </a:solidFill>
                <a:latin typeface="Times New Roman" panose="02020603050405020304" pitchFamily="18" charset="0"/>
                <a:cs typeface="Times New Roman" panose="02020603050405020304" pitchFamily="18" charset="0"/>
              </a:rPr>
              <a:t>Kỹ thuật thực hiện</a:t>
            </a:r>
            <a:endParaRPr lang="en-US" sz="2400">
              <a:solidFill>
                <a:srgbClr val="FFFFFF"/>
              </a:solidFill>
              <a:latin typeface="Times New Roman" panose="02020603050405020304" pitchFamily="18" charset="0"/>
              <a:cs typeface="Times New Roman" panose="02020603050405020304" pitchFamily="18" charset="0"/>
            </a:endParaRPr>
          </a:p>
        </p:txBody>
      </p:sp>
      <p:sp>
        <p:nvSpPr>
          <p:cNvPr id="4" name="TextBox 10">
            <a:extLst>
              <a:ext uri="{FF2B5EF4-FFF2-40B4-BE49-F238E27FC236}">
                <a16:creationId xmlns:a16="http://schemas.microsoft.com/office/drawing/2014/main" id="{0F174CBC-E2F0-4861-4F6D-36B5831AAAF9}"/>
              </a:ext>
            </a:extLst>
          </p:cNvPr>
          <p:cNvSpPr txBox="1"/>
          <p:nvPr/>
        </p:nvSpPr>
        <p:spPr>
          <a:xfrm>
            <a:off x="1676400" y="519632"/>
            <a:ext cx="4833054" cy="436017"/>
          </a:xfrm>
          <a:prstGeom prst="rect">
            <a:avLst/>
          </a:prstGeom>
        </p:spPr>
        <p:txBody>
          <a:bodyPr wrap="square" lIns="0" tIns="0" rIns="0" bIns="0" rtlCol="0" anchor="t">
            <a:spAutoFit/>
          </a:bodyPr>
          <a:lstStyle/>
          <a:p>
            <a:pPr marL="342900" indent="-342900" algn="ctr">
              <a:lnSpc>
                <a:spcPts val="3359"/>
              </a:lnSpc>
              <a:spcBef>
                <a:spcPct val="0"/>
              </a:spcBef>
              <a:buFont typeface="Wingdings" panose="05000000000000000000" pitchFamily="2" charset="2"/>
              <a:buChar char="§"/>
            </a:pPr>
            <a:r>
              <a:rPr lang="vi-VN" sz="3000" b="1" dirty="0">
                <a:solidFill>
                  <a:srgbClr val="202B3D"/>
                </a:solidFill>
                <a:latin typeface="Times New Roman" panose="02020603050405020304" pitchFamily="18" charset="0"/>
                <a:cs typeface="Times New Roman" panose="02020603050405020304" pitchFamily="18" charset="0"/>
              </a:rPr>
              <a:t> Yêu cầu đối với ứng dụng</a:t>
            </a:r>
            <a:r>
              <a:rPr lang="en-US" sz="3000" b="1" dirty="0">
                <a:solidFill>
                  <a:srgbClr val="202B3D"/>
                </a:solidFill>
                <a:latin typeface="Times New Roman" panose="02020603050405020304" pitchFamily="18" charset="0"/>
                <a:cs typeface="Times New Roman" panose="02020603050405020304" pitchFamily="18" charset="0"/>
              </a:rPr>
              <a:t> </a:t>
            </a:r>
          </a:p>
        </p:txBody>
      </p:sp>
      <p:pic>
        <p:nvPicPr>
          <p:cNvPr id="2050" name="Picture 2" descr="Phần mềm, phần cứng máy tính là gì? | Tech12h">
            <a:extLst>
              <a:ext uri="{FF2B5EF4-FFF2-40B4-BE49-F238E27FC236}">
                <a16:creationId xmlns:a16="http://schemas.microsoft.com/office/drawing/2014/main" id="{A64A57E2-C37F-0CA8-5783-602A96877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247" y="6661202"/>
            <a:ext cx="4140489" cy="29737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ơ sở dữ liệu là gì? Phân loại Database và vai trò của cơ sở dữ liệu">
            <a:extLst>
              <a:ext uri="{FF2B5EF4-FFF2-40B4-BE49-F238E27FC236}">
                <a16:creationId xmlns:a16="http://schemas.microsoft.com/office/drawing/2014/main" id="{18BF8E09-A7F8-8CAE-5362-F0F736D21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258" y="6432727"/>
            <a:ext cx="5187465" cy="3430658"/>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4">
            <a:extLst>
              <a:ext uri="{FF2B5EF4-FFF2-40B4-BE49-F238E27FC236}">
                <a16:creationId xmlns:a16="http://schemas.microsoft.com/office/drawing/2014/main" id="{BC5FBD8B-C334-02D2-2E37-256C9020B6FB}"/>
              </a:ext>
            </a:extLst>
          </p:cNvPr>
          <p:cNvGrpSpPr/>
          <p:nvPr/>
        </p:nvGrpSpPr>
        <p:grpSpPr>
          <a:xfrm>
            <a:off x="1" y="0"/>
            <a:ext cx="762588" cy="10287000"/>
            <a:chOff x="0" y="0"/>
            <a:chExt cx="2762588" cy="5364713"/>
          </a:xfrm>
        </p:grpSpPr>
        <p:sp>
          <p:nvSpPr>
            <p:cNvPr id="25" name="Freeform 5">
              <a:extLst>
                <a:ext uri="{FF2B5EF4-FFF2-40B4-BE49-F238E27FC236}">
                  <a16:creationId xmlns:a16="http://schemas.microsoft.com/office/drawing/2014/main" id="{B6CE08EB-77DA-80AA-87B4-DCBD9CB0491F}"/>
                </a:ext>
              </a:extLst>
            </p:cNvPr>
            <p:cNvSpPr/>
            <p:nvPr/>
          </p:nvSpPr>
          <p:spPr>
            <a:xfrm>
              <a:off x="0" y="0"/>
              <a:ext cx="2762588" cy="5364713"/>
            </a:xfrm>
            <a:custGeom>
              <a:avLst/>
              <a:gdLst/>
              <a:ahLst/>
              <a:cxnLst/>
              <a:rect l="l" t="t" r="r" b="b"/>
              <a:pathLst>
                <a:path w="2762588" h="5364713">
                  <a:moveTo>
                    <a:pt x="0" y="0"/>
                  </a:moveTo>
                  <a:lnTo>
                    <a:pt x="2762588" y="0"/>
                  </a:lnTo>
                  <a:lnTo>
                    <a:pt x="2762588" y="5364713"/>
                  </a:lnTo>
                  <a:lnTo>
                    <a:pt x="0" y="5364713"/>
                  </a:lnTo>
                  <a:close/>
                </a:path>
              </a:pathLst>
            </a:custGeom>
            <a:solidFill>
              <a:srgbClr val="20252F"/>
            </a:solidFill>
          </p:spPr>
        </p:sp>
      </p:grpSp>
    </p:spTree>
    <p:extLst>
      <p:ext uri="{BB962C8B-B14F-4D97-AF65-F5344CB8AC3E}">
        <p14:creationId xmlns:p14="http://schemas.microsoft.com/office/powerpoint/2010/main" val="204581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052"/>
                                        </p:tgtEl>
                                        <p:attrNameLst>
                                          <p:attrName>style.visibility</p:attrName>
                                        </p:attrNameLst>
                                      </p:cBhvr>
                                      <p:to>
                                        <p:strVal val="visible"/>
                                      </p:to>
                                    </p:set>
                                    <p:animEffect transition="in" filter="fade">
                                      <p:cBhvr>
                                        <p:cTn id="40" dur="1000"/>
                                        <p:tgtEl>
                                          <p:spTgt spid="2052"/>
                                        </p:tgtEl>
                                      </p:cBhvr>
                                    </p:animEffect>
                                    <p:anim calcmode="lin" valueType="num">
                                      <p:cBhvr>
                                        <p:cTn id="41" dur="1000" fill="hold"/>
                                        <p:tgtEl>
                                          <p:spTgt spid="2052"/>
                                        </p:tgtEl>
                                        <p:attrNameLst>
                                          <p:attrName>ppt_x</p:attrName>
                                        </p:attrNameLst>
                                      </p:cBhvr>
                                      <p:tavLst>
                                        <p:tav tm="0">
                                          <p:val>
                                            <p:strVal val="#ppt_x"/>
                                          </p:val>
                                        </p:tav>
                                        <p:tav tm="100000">
                                          <p:val>
                                            <p:strVal val="#ppt_x"/>
                                          </p:val>
                                        </p:tav>
                                      </p:tavLst>
                                    </p:anim>
                                    <p:anim calcmode="lin" valueType="num">
                                      <p:cBhvr>
                                        <p:cTn id="42"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sp>
        <p:nvSpPr>
          <p:cNvPr id="22" name="TextBox 22"/>
          <p:cNvSpPr txBox="1"/>
          <p:nvPr/>
        </p:nvSpPr>
        <p:spPr>
          <a:xfrm>
            <a:off x="3124200" y="266700"/>
            <a:ext cx="12560531" cy="838563"/>
          </a:xfrm>
          <a:prstGeom prst="rect">
            <a:avLst/>
          </a:prstGeom>
        </p:spPr>
        <p:txBody>
          <a:bodyPr lIns="0" tIns="0" rIns="0" bIns="0" rtlCol="0" anchor="t">
            <a:spAutoFit/>
          </a:bodyPr>
          <a:lstStyle/>
          <a:p>
            <a:pPr algn="ctr">
              <a:lnSpc>
                <a:spcPts val="7040"/>
              </a:lnSpc>
            </a:pPr>
            <a:r>
              <a:rPr lang="vi-VN" sz="5500" b="1">
                <a:solidFill>
                  <a:srgbClr val="000000"/>
                </a:solidFill>
                <a:latin typeface="Times New Roman" panose="02020603050405020304" pitchFamily="18" charset="0"/>
                <a:cs typeface="Times New Roman" panose="02020603050405020304" pitchFamily="18" charset="0"/>
              </a:rPr>
              <a:t>HIỆN THỰC ỨNG DỤNG</a:t>
            </a:r>
            <a:endParaRPr lang="en-US" sz="5500" b="1">
              <a:solidFill>
                <a:srgbClr val="000000"/>
              </a:solidFill>
              <a:latin typeface="Times New Roman" panose="02020603050405020304" pitchFamily="18" charset="0"/>
              <a:cs typeface="Times New Roman" panose="02020603050405020304" pitchFamily="18" charset="0"/>
            </a:endParaRPr>
          </a:p>
        </p:txBody>
      </p:sp>
      <p:sp>
        <p:nvSpPr>
          <p:cNvPr id="23" name="TextBox 14">
            <a:extLst>
              <a:ext uri="{FF2B5EF4-FFF2-40B4-BE49-F238E27FC236}">
                <a16:creationId xmlns:a16="http://schemas.microsoft.com/office/drawing/2014/main" id="{4555C9EC-3887-E4E8-23EC-FABBAB422C84}"/>
              </a:ext>
            </a:extLst>
          </p:cNvPr>
          <p:cNvSpPr txBox="1"/>
          <p:nvPr/>
        </p:nvSpPr>
        <p:spPr>
          <a:xfrm>
            <a:off x="132550" y="1144270"/>
            <a:ext cx="4941438" cy="436017"/>
          </a:xfrm>
          <a:prstGeom prst="rect">
            <a:avLst/>
          </a:prstGeom>
        </p:spPr>
        <p:txBody>
          <a:bodyPr wrap="square" lIns="0" tIns="0" rIns="0" bIns="0" rtlCol="0" anchor="t">
            <a:spAutoFit/>
          </a:bodyPr>
          <a:lstStyle/>
          <a:p>
            <a:pPr algn="ctr">
              <a:lnSpc>
                <a:spcPts val="3359"/>
              </a:lnSpc>
              <a:spcBef>
                <a:spcPct val="0"/>
              </a:spcBef>
            </a:pPr>
            <a:r>
              <a:rPr lang="vi-VN" sz="3200" b="1" dirty="0">
                <a:solidFill>
                  <a:srgbClr val="202B3D"/>
                </a:solidFill>
                <a:latin typeface="Times New Roman" panose="02020603050405020304" pitchFamily="18" charset="0"/>
                <a:cs typeface="Times New Roman" panose="02020603050405020304" pitchFamily="18" charset="0"/>
              </a:rPr>
              <a:t>Các giao diện màn hình</a:t>
            </a:r>
            <a:endParaRPr lang="en-US" sz="3200" b="1" dirty="0">
              <a:solidFill>
                <a:srgbClr val="202B3D"/>
              </a:solidFill>
              <a:latin typeface="Times New Roman" panose="02020603050405020304" pitchFamily="18" charset="0"/>
              <a:cs typeface="Times New Roman" panose="02020603050405020304" pitchFamily="18" charset="0"/>
            </a:endParaRPr>
          </a:p>
        </p:txBody>
      </p:sp>
      <p:sp>
        <p:nvSpPr>
          <p:cNvPr id="24" name="TextBox 15">
            <a:extLst>
              <a:ext uri="{FF2B5EF4-FFF2-40B4-BE49-F238E27FC236}">
                <a16:creationId xmlns:a16="http://schemas.microsoft.com/office/drawing/2014/main" id="{1680B31D-FA61-44D0-62A8-D5F723FCE35B}"/>
              </a:ext>
            </a:extLst>
          </p:cNvPr>
          <p:cNvSpPr txBox="1"/>
          <p:nvPr/>
        </p:nvSpPr>
        <p:spPr>
          <a:xfrm>
            <a:off x="533400" y="1622016"/>
            <a:ext cx="3810000" cy="411138"/>
          </a:xfrm>
          <a:prstGeom prst="rect">
            <a:avLst/>
          </a:prstGeom>
        </p:spPr>
        <p:txBody>
          <a:bodyPr wrap="square" lIns="0" tIns="0" rIns="0" bIns="0" rtlCol="0" anchor="t">
            <a:spAutoFit/>
          </a:bodyPr>
          <a:lstStyle/>
          <a:p>
            <a:pPr algn="ctr">
              <a:lnSpc>
                <a:spcPts val="3359"/>
              </a:lnSpc>
              <a:spcBef>
                <a:spcPct val="0"/>
              </a:spcBef>
            </a:pPr>
            <a:r>
              <a:rPr lang="vi-VN" sz="2800" b="1" dirty="0">
                <a:solidFill>
                  <a:srgbClr val="202B3D"/>
                </a:solidFill>
                <a:latin typeface="Times New Roman" panose="02020603050405020304" pitchFamily="18" charset="0"/>
                <a:cs typeface="Times New Roman" panose="02020603050405020304" pitchFamily="18" charset="0"/>
              </a:rPr>
              <a:t>1. Giao diện đăng nhập</a:t>
            </a:r>
            <a:endParaRPr lang="en-US" sz="2800" b="1" dirty="0">
              <a:solidFill>
                <a:srgbClr val="202B3D"/>
              </a:solidFill>
              <a:latin typeface="Times New Roman" panose="02020603050405020304" pitchFamily="18" charset="0"/>
              <a:cs typeface="Times New Roman" panose="02020603050405020304" pitchFamily="18" charset="0"/>
            </a:endParaRPr>
          </a:p>
        </p:txBody>
      </p:sp>
      <p:grpSp>
        <p:nvGrpSpPr>
          <p:cNvPr id="25" name="Group 4">
            <a:extLst>
              <a:ext uri="{FF2B5EF4-FFF2-40B4-BE49-F238E27FC236}">
                <a16:creationId xmlns:a16="http://schemas.microsoft.com/office/drawing/2014/main" id="{85E5CEF5-F136-BFAE-C503-14FC9E57A233}"/>
              </a:ext>
            </a:extLst>
          </p:cNvPr>
          <p:cNvGrpSpPr/>
          <p:nvPr/>
        </p:nvGrpSpPr>
        <p:grpSpPr>
          <a:xfrm rot="16200000">
            <a:off x="8924793" y="923792"/>
            <a:ext cx="406459" cy="18319955"/>
            <a:chOff x="0" y="0"/>
            <a:chExt cx="2762588" cy="5364713"/>
          </a:xfrm>
        </p:grpSpPr>
        <p:sp>
          <p:nvSpPr>
            <p:cNvPr id="26" name="Freeform 5">
              <a:extLst>
                <a:ext uri="{FF2B5EF4-FFF2-40B4-BE49-F238E27FC236}">
                  <a16:creationId xmlns:a16="http://schemas.microsoft.com/office/drawing/2014/main" id="{565FD648-0383-404C-8E84-C763BA9E6A8E}"/>
                </a:ext>
              </a:extLst>
            </p:cNvPr>
            <p:cNvSpPr/>
            <p:nvPr/>
          </p:nvSpPr>
          <p:spPr>
            <a:xfrm>
              <a:off x="0" y="0"/>
              <a:ext cx="2762588" cy="5364713"/>
            </a:xfrm>
            <a:custGeom>
              <a:avLst/>
              <a:gdLst/>
              <a:ahLst/>
              <a:cxnLst/>
              <a:rect l="l" t="t" r="r" b="b"/>
              <a:pathLst>
                <a:path w="2762588" h="5364713">
                  <a:moveTo>
                    <a:pt x="0" y="0"/>
                  </a:moveTo>
                  <a:lnTo>
                    <a:pt x="2762588" y="0"/>
                  </a:lnTo>
                  <a:lnTo>
                    <a:pt x="2762588" y="5364713"/>
                  </a:lnTo>
                  <a:lnTo>
                    <a:pt x="0" y="5364713"/>
                  </a:lnTo>
                  <a:close/>
                </a:path>
              </a:pathLst>
            </a:custGeom>
            <a:solidFill>
              <a:srgbClr val="20252F"/>
            </a:solidFill>
          </p:spPr>
        </p:sp>
      </p:grpSp>
      <p:pic>
        <p:nvPicPr>
          <p:cNvPr id="28" name="Picture 27">
            <a:extLst>
              <a:ext uri="{FF2B5EF4-FFF2-40B4-BE49-F238E27FC236}">
                <a16:creationId xmlns:a16="http://schemas.microsoft.com/office/drawing/2014/main" id="{7AA3FAFB-3571-2249-5D55-3449859B51B5}"/>
              </a:ext>
            </a:extLst>
          </p:cNvPr>
          <p:cNvPicPr>
            <a:picLocks noChangeAspect="1"/>
          </p:cNvPicPr>
          <p:nvPr/>
        </p:nvPicPr>
        <p:blipFill>
          <a:blip r:embed="rId2"/>
          <a:stretch>
            <a:fillRect/>
          </a:stretch>
        </p:blipFill>
        <p:spPr>
          <a:xfrm>
            <a:off x="1066800" y="2233795"/>
            <a:ext cx="15849600" cy="6783923"/>
          </a:xfrm>
          <a:prstGeom prst="rect">
            <a:avLst/>
          </a:prstGeom>
        </p:spPr>
      </p:pic>
    </p:spTree>
    <p:extLst>
      <p:ext uri="{BB962C8B-B14F-4D97-AF65-F5344CB8AC3E}">
        <p14:creationId xmlns:p14="http://schemas.microsoft.com/office/powerpoint/2010/main" val="2458948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4" y="7063676"/>
            <a:ext cx="435372"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sp>
        <p:nvSpPr>
          <p:cNvPr id="24" name="TextBox 15">
            <a:extLst>
              <a:ext uri="{FF2B5EF4-FFF2-40B4-BE49-F238E27FC236}">
                <a16:creationId xmlns:a16="http://schemas.microsoft.com/office/drawing/2014/main" id="{1680B31D-FA61-44D0-62A8-D5F723FCE35B}"/>
              </a:ext>
            </a:extLst>
          </p:cNvPr>
          <p:cNvSpPr txBox="1"/>
          <p:nvPr/>
        </p:nvSpPr>
        <p:spPr>
          <a:xfrm>
            <a:off x="609600" y="335028"/>
            <a:ext cx="4267200" cy="411138"/>
          </a:xfrm>
          <a:prstGeom prst="rect">
            <a:avLst/>
          </a:prstGeom>
        </p:spPr>
        <p:txBody>
          <a:bodyPr wrap="square" lIns="0" tIns="0" rIns="0" bIns="0" rtlCol="0" anchor="t">
            <a:spAutoFit/>
          </a:bodyPr>
          <a:lstStyle/>
          <a:p>
            <a:pPr algn="ctr">
              <a:lnSpc>
                <a:spcPts val="3359"/>
              </a:lnSpc>
              <a:spcBef>
                <a:spcPct val="0"/>
              </a:spcBef>
            </a:pPr>
            <a:r>
              <a:rPr lang="en-US" sz="2800" b="1" dirty="0">
                <a:solidFill>
                  <a:srgbClr val="202B3D"/>
                </a:solidFill>
                <a:latin typeface="Times New Roman" panose="02020603050405020304" pitchFamily="18" charset="0"/>
                <a:cs typeface="Times New Roman" panose="02020603050405020304" pitchFamily="18" charset="0"/>
              </a:rPr>
              <a:t>2</a:t>
            </a:r>
            <a:r>
              <a:rPr lang="vi-VN" sz="2800" b="1" dirty="0">
                <a:solidFill>
                  <a:srgbClr val="202B3D"/>
                </a:solidFill>
                <a:latin typeface="Times New Roman" panose="02020603050405020304" pitchFamily="18" charset="0"/>
                <a:cs typeface="Times New Roman" panose="02020603050405020304" pitchFamily="18" charset="0"/>
              </a:rPr>
              <a:t>. Giao diện lập hóa đơn</a:t>
            </a:r>
            <a:endParaRPr lang="en-US" sz="2800" b="1" dirty="0">
              <a:solidFill>
                <a:srgbClr val="202B3D"/>
              </a:solidFill>
              <a:latin typeface="Times New Roman" panose="02020603050405020304" pitchFamily="18" charset="0"/>
              <a:cs typeface="Times New Roman" panose="02020603050405020304" pitchFamily="18" charset="0"/>
            </a:endParaRPr>
          </a:p>
        </p:txBody>
      </p:sp>
      <p:grpSp>
        <p:nvGrpSpPr>
          <p:cNvPr id="25" name="Group 4">
            <a:extLst>
              <a:ext uri="{FF2B5EF4-FFF2-40B4-BE49-F238E27FC236}">
                <a16:creationId xmlns:a16="http://schemas.microsoft.com/office/drawing/2014/main" id="{85E5CEF5-F136-BFAE-C503-14FC9E57A233}"/>
              </a:ext>
            </a:extLst>
          </p:cNvPr>
          <p:cNvGrpSpPr/>
          <p:nvPr/>
        </p:nvGrpSpPr>
        <p:grpSpPr>
          <a:xfrm rot="16200000">
            <a:off x="8572486" y="1276098"/>
            <a:ext cx="406459" cy="17615341"/>
            <a:chOff x="0" y="0"/>
            <a:chExt cx="2762588" cy="5364713"/>
          </a:xfrm>
        </p:grpSpPr>
        <p:sp>
          <p:nvSpPr>
            <p:cNvPr id="26" name="Freeform 5">
              <a:extLst>
                <a:ext uri="{FF2B5EF4-FFF2-40B4-BE49-F238E27FC236}">
                  <a16:creationId xmlns:a16="http://schemas.microsoft.com/office/drawing/2014/main" id="{565FD648-0383-404C-8E84-C763BA9E6A8E}"/>
                </a:ext>
              </a:extLst>
            </p:cNvPr>
            <p:cNvSpPr/>
            <p:nvPr/>
          </p:nvSpPr>
          <p:spPr>
            <a:xfrm>
              <a:off x="0" y="0"/>
              <a:ext cx="2762588" cy="5364713"/>
            </a:xfrm>
            <a:custGeom>
              <a:avLst/>
              <a:gdLst/>
              <a:ahLst/>
              <a:cxnLst/>
              <a:rect l="l" t="t" r="r" b="b"/>
              <a:pathLst>
                <a:path w="2762588" h="5364713">
                  <a:moveTo>
                    <a:pt x="0" y="0"/>
                  </a:moveTo>
                  <a:lnTo>
                    <a:pt x="2762588" y="0"/>
                  </a:lnTo>
                  <a:lnTo>
                    <a:pt x="2762588" y="5364713"/>
                  </a:lnTo>
                  <a:lnTo>
                    <a:pt x="0" y="5364713"/>
                  </a:lnTo>
                  <a:close/>
                </a:path>
              </a:pathLst>
            </a:custGeom>
            <a:solidFill>
              <a:srgbClr val="20252F"/>
            </a:solidFill>
          </p:spPr>
        </p:sp>
      </p:grpSp>
      <p:pic>
        <p:nvPicPr>
          <p:cNvPr id="6" name="Picture 5">
            <a:extLst>
              <a:ext uri="{FF2B5EF4-FFF2-40B4-BE49-F238E27FC236}">
                <a16:creationId xmlns:a16="http://schemas.microsoft.com/office/drawing/2014/main" id="{4DDF153D-628E-B44D-0BB3-86CB9F866008}"/>
              </a:ext>
            </a:extLst>
          </p:cNvPr>
          <p:cNvPicPr>
            <a:picLocks noChangeAspect="1"/>
          </p:cNvPicPr>
          <p:nvPr/>
        </p:nvPicPr>
        <p:blipFill>
          <a:blip r:embed="rId2"/>
          <a:stretch>
            <a:fillRect/>
          </a:stretch>
        </p:blipFill>
        <p:spPr>
          <a:xfrm>
            <a:off x="1447800" y="1019375"/>
            <a:ext cx="15011400" cy="8612833"/>
          </a:xfrm>
          <a:prstGeom prst="rect">
            <a:avLst/>
          </a:prstGeom>
        </p:spPr>
      </p:pic>
    </p:spTree>
    <p:extLst>
      <p:ext uri="{BB962C8B-B14F-4D97-AF65-F5344CB8AC3E}">
        <p14:creationId xmlns:p14="http://schemas.microsoft.com/office/powerpoint/2010/main" val="2281094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sp>
        <p:nvSpPr>
          <p:cNvPr id="24" name="TextBox 15">
            <a:extLst>
              <a:ext uri="{FF2B5EF4-FFF2-40B4-BE49-F238E27FC236}">
                <a16:creationId xmlns:a16="http://schemas.microsoft.com/office/drawing/2014/main" id="{1680B31D-FA61-44D0-62A8-D5F723FCE35B}"/>
              </a:ext>
            </a:extLst>
          </p:cNvPr>
          <p:cNvSpPr txBox="1"/>
          <p:nvPr/>
        </p:nvSpPr>
        <p:spPr>
          <a:xfrm>
            <a:off x="15240" y="200892"/>
            <a:ext cx="5029200" cy="411138"/>
          </a:xfrm>
          <a:prstGeom prst="rect">
            <a:avLst/>
          </a:prstGeom>
        </p:spPr>
        <p:txBody>
          <a:bodyPr wrap="square" lIns="0" tIns="0" rIns="0" bIns="0" rtlCol="0" anchor="t">
            <a:spAutoFit/>
          </a:bodyPr>
          <a:lstStyle/>
          <a:p>
            <a:pPr algn="ctr">
              <a:lnSpc>
                <a:spcPts val="3359"/>
              </a:lnSpc>
              <a:spcBef>
                <a:spcPct val="0"/>
              </a:spcBef>
            </a:pPr>
            <a:r>
              <a:rPr lang="en-US" sz="2399" b="1" dirty="0">
                <a:solidFill>
                  <a:srgbClr val="202B3D"/>
                </a:solidFill>
                <a:latin typeface="Times New Roman" panose="02020603050405020304" pitchFamily="18" charset="0"/>
                <a:cs typeface="Times New Roman" panose="02020603050405020304" pitchFamily="18" charset="0"/>
              </a:rPr>
              <a:t>3</a:t>
            </a:r>
            <a:r>
              <a:rPr lang="vi-VN" sz="2800" b="1" dirty="0">
                <a:solidFill>
                  <a:srgbClr val="202B3D"/>
                </a:solidFill>
                <a:latin typeface="Times New Roman" panose="02020603050405020304" pitchFamily="18" charset="0"/>
                <a:cs typeface="Times New Roman" panose="02020603050405020304" pitchFamily="18" charset="0"/>
              </a:rPr>
              <a:t>. Giao diện quản lý sách</a:t>
            </a:r>
            <a:endParaRPr lang="en-US" sz="2800" b="1" dirty="0">
              <a:solidFill>
                <a:srgbClr val="202B3D"/>
              </a:solidFill>
              <a:latin typeface="Times New Roman" panose="02020603050405020304" pitchFamily="18" charset="0"/>
              <a:cs typeface="Times New Roman" panose="02020603050405020304" pitchFamily="18" charset="0"/>
            </a:endParaRPr>
          </a:p>
        </p:txBody>
      </p:sp>
      <p:grpSp>
        <p:nvGrpSpPr>
          <p:cNvPr id="25" name="Group 4">
            <a:extLst>
              <a:ext uri="{FF2B5EF4-FFF2-40B4-BE49-F238E27FC236}">
                <a16:creationId xmlns:a16="http://schemas.microsoft.com/office/drawing/2014/main" id="{85E5CEF5-F136-BFAE-C503-14FC9E57A233}"/>
              </a:ext>
            </a:extLst>
          </p:cNvPr>
          <p:cNvGrpSpPr/>
          <p:nvPr/>
        </p:nvGrpSpPr>
        <p:grpSpPr>
          <a:xfrm rot="16200000">
            <a:off x="8924793" y="923792"/>
            <a:ext cx="406459" cy="18319955"/>
            <a:chOff x="0" y="0"/>
            <a:chExt cx="2762588" cy="5364713"/>
          </a:xfrm>
        </p:grpSpPr>
        <p:sp>
          <p:nvSpPr>
            <p:cNvPr id="26" name="Freeform 5">
              <a:extLst>
                <a:ext uri="{FF2B5EF4-FFF2-40B4-BE49-F238E27FC236}">
                  <a16:creationId xmlns:a16="http://schemas.microsoft.com/office/drawing/2014/main" id="{565FD648-0383-404C-8E84-C763BA9E6A8E}"/>
                </a:ext>
              </a:extLst>
            </p:cNvPr>
            <p:cNvSpPr/>
            <p:nvPr/>
          </p:nvSpPr>
          <p:spPr>
            <a:xfrm>
              <a:off x="0" y="0"/>
              <a:ext cx="2762588" cy="5364713"/>
            </a:xfrm>
            <a:custGeom>
              <a:avLst/>
              <a:gdLst/>
              <a:ahLst/>
              <a:cxnLst/>
              <a:rect l="l" t="t" r="r" b="b"/>
              <a:pathLst>
                <a:path w="2762588" h="5364713">
                  <a:moveTo>
                    <a:pt x="0" y="0"/>
                  </a:moveTo>
                  <a:lnTo>
                    <a:pt x="2762588" y="0"/>
                  </a:lnTo>
                  <a:lnTo>
                    <a:pt x="2762588" y="5364713"/>
                  </a:lnTo>
                  <a:lnTo>
                    <a:pt x="0" y="5364713"/>
                  </a:lnTo>
                  <a:close/>
                </a:path>
              </a:pathLst>
            </a:custGeom>
            <a:solidFill>
              <a:srgbClr val="20252F"/>
            </a:solidFill>
          </p:spPr>
        </p:sp>
      </p:grpSp>
      <p:pic>
        <p:nvPicPr>
          <p:cNvPr id="5" name="Picture 4">
            <a:extLst>
              <a:ext uri="{FF2B5EF4-FFF2-40B4-BE49-F238E27FC236}">
                <a16:creationId xmlns:a16="http://schemas.microsoft.com/office/drawing/2014/main" id="{6A40A96C-4D61-78B1-E157-3FD5C30B914E}"/>
              </a:ext>
            </a:extLst>
          </p:cNvPr>
          <p:cNvPicPr>
            <a:picLocks noChangeAspect="1"/>
          </p:cNvPicPr>
          <p:nvPr/>
        </p:nvPicPr>
        <p:blipFill>
          <a:blip r:embed="rId2"/>
          <a:stretch>
            <a:fillRect/>
          </a:stretch>
        </p:blipFill>
        <p:spPr>
          <a:xfrm>
            <a:off x="833285" y="756448"/>
            <a:ext cx="16540316" cy="9124091"/>
          </a:xfrm>
          <a:prstGeom prst="rect">
            <a:avLst/>
          </a:prstGeom>
        </p:spPr>
      </p:pic>
    </p:spTree>
    <p:extLst>
      <p:ext uri="{BB962C8B-B14F-4D97-AF65-F5344CB8AC3E}">
        <p14:creationId xmlns:p14="http://schemas.microsoft.com/office/powerpoint/2010/main" val="143249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sp>
        <p:nvSpPr>
          <p:cNvPr id="24" name="TextBox 15">
            <a:extLst>
              <a:ext uri="{FF2B5EF4-FFF2-40B4-BE49-F238E27FC236}">
                <a16:creationId xmlns:a16="http://schemas.microsoft.com/office/drawing/2014/main" id="{1680B31D-FA61-44D0-62A8-D5F723FCE35B}"/>
              </a:ext>
            </a:extLst>
          </p:cNvPr>
          <p:cNvSpPr txBox="1"/>
          <p:nvPr/>
        </p:nvSpPr>
        <p:spPr>
          <a:xfrm>
            <a:off x="609600" y="322862"/>
            <a:ext cx="5029200" cy="411138"/>
          </a:xfrm>
          <a:prstGeom prst="rect">
            <a:avLst/>
          </a:prstGeom>
        </p:spPr>
        <p:txBody>
          <a:bodyPr wrap="square" lIns="0" tIns="0" rIns="0" bIns="0" rtlCol="0" anchor="t">
            <a:spAutoFit/>
          </a:bodyPr>
          <a:lstStyle/>
          <a:p>
            <a:pPr algn="ctr">
              <a:lnSpc>
                <a:spcPts val="3359"/>
              </a:lnSpc>
              <a:spcBef>
                <a:spcPct val="0"/>
              </a:spcBef>
            </a:pPr>
            <a:r>
              <a:rPr lang="en-US" sz="2800" b="1" dirty="0">
                <a:solidFill>
                  <a:srgbClr val="202B3D"/>
                </a:solidFill>
                <a:latin typeface="Times New Roman" panose="02020603050405020304" pitchFamily="18" charset="0"/>
                <a:cs typeface="Times New Roman" panose="02020603050405020304" pitchFamily="18" charset="0"/>
              </a:rPr>
              <a:t>4</a:t>
            </a:r>
            <a:r>
              <a:rPr lang="vi-VN" sz="2800" b="1" dirty="0">
                <a:solidFill>
                  <a:srgbClr val="202B3D"/>
                </a:solidFill>
                <a:latin typeface="Times New Roman" panose="02020603050405020304" pitchFamily="18" charset="0"/>
                <a:cs typeface="Times New Roman" panose="02020603050405020304" pitchFamily="18" charset="0"/>
              </a:rPr>
              <a:t>. Giao diện thống kê doanh thu</a:t>
            </a:r>
            <a:endParaRPr lang="en-US" sz="2800" b="1" dirty="0">
              <a:solidFill>
                <a:srgbClr val="202B3D"/>
              </a:solidFill>
              <a:latin typeface="Times New Roman" panose="02020603050405020304" pitchFamily="18" charset="0"/>
              <a:cs typeface="Times New Roman" panose="02020603050405020304" pitchFamily="18" charset="0"/>
            </a:endParaRPr>
          </a:p>
        </p:txBody>
      </p:sp>
      <p:grpSp>
        <p:nvGrpSpPr>
          <p:cNvPr id="25" name="Group 4">
            <a:extLst>
              <a:ext uri="{FF2B5EF4-FFF2-40B4-BE49-F238E27FC236}">
                <a16:creationId xmlns:a16="http://schemas.microsoft.com/office/drawing/2014/main" id="{85E5CEF5-F136-BFAE-C503-14FC9E57A233}"/>
              </a:ext>
            </a:extLst>
          </p:cNvPr>
          <p:cNvGrpSpPr/>
          <p:nvPr/>
        </p:nvGrpSpPr>
        <p:grpSpPr>
          <a:xfrm rot="16200000">
            <a:off x="8924793" y="923792"/>
            <a:ext cx="406459" cy="18319955"/>
            <a:chOff x="0" y="0"/>
            <a:chExt cx="2762588" cy="5364713"/>
          </a:xfrm>
        </p:grpSpPr>
        <p:sp>
          <p:nvSpPr>
            <p:cNvPr id="26" name="Freeform 5">
              <a:extLst>
                <a:ext uri="{FF2B5EF4-FFF2-40B4-BE49-F238E27FC236}">
                  <a16:creationId xmlns:a16="http://schemas.microsoft.com/office/drawing/2014/main" id="{565FD648-0383-404C-8E84-C763BA9E6A8E}"/>
                </a:ext>
              </a:extLst>
            </p:cNvPr>
            <p:cNvSpPr/>
            <p:nvPr/>
          </p:nvSpPr>
          <p:spPr>
            <a:xfrm>
              <a:off x="0" y="0"/>
              <a:ext cx="2762588" cy="5364713"/>
            </a:xfrm>
            <a:custGeom>
              <a:avLst/>
              <a:gdLst/>
              <a:ahLst/>
              <a:cxnLst/>
              <a:rect l="l" t="t" r="r" b="b"/>
              <a:pathLst>
                <a:path w="2762588" h="5364713">
                  <a:moveTo>
                    <a:pt x="0" y="0"/>
                  </a:moveTo>
                  <a:lnTo>
                    <a:pt x="2762588" y="0"/>
                  </a:lnTo>
                  <a:lnTo>
                    <a:pt x="2762588" y="5364713"/>
                  </a:lnTo>
                  <a:lnTo>
                    <a:pt x="0" y="5364713"/>
                  </a:lnTo>
                  <a:close/>
                </a:path>
              </a:pathLst>
            </a:custGeom>
            <a:solidFill>
              <a:srgbClr val="20252F"/>
            </a:solidFill>
          </p:spPr>
        </p:sp>
      </p:grpSp>
      <p:pic>
        <p:nvPicPr>
          <p:cNvPr id="6" name="Picture 5">
            <a:extLst>
              <a:ext uri="{FF2B5EF4-FFF2-40B4-BE49-F238E27FC236}">
                <a16:creationId xmlns:a16="http://schemas.microsoft.com/office/drawing/2014/main" id="{8F1E7AB7-BBF4-AE1E-6574-72FD71282C97}"/>
              </a:ext>
            </a:extLst>
          </p:cNvPr>
          <p:cNvPicPr>
            <a:picLocks noChangeAspect="1"/>
          </p:cNvPicPr>
          <p:nvPr/>
        </p:nvPicPr>
        <p:blipFill>
          <a:blip r:embed="rId2"/>
          <a:stretch>
            <a:fillRect/>
          </a:stretch>
        </p:blipFill>
        <p:spPr>
          <a:xfrm>
            <a:off x="1219200" y="734000"/>
            <a:ext cx="16192500" cy="8967595"/>
          </a:xfrm>
          <a:prstGeom prst="rect">
            <a:avLst/>
          </a:prstGeom>
        </p:spPr>
      </p:pic>
    </p:spTree>
    <p:extLst>
      <p:ext uri="{BB962C8B-B14F-4D97-AF65-F5344CB8AC3E}">
        <p14:creationId xmlns:p14="http://schemas.microsoft.com/office/powerpoint/2010/main" val="232494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46195" y="0"/>
            <a:ext cx="7941805" cy="10287000"/>
            <a:chOff x="0" y="0"/>
            <a:chExt cx="10589074" cy="13716000"/>
          </a:xfrm>
        </p:grpSpPr>
        <p:pic>
          <p:nvPicPr>
            <p:cNvPr id="3" name="Picture 3"/>
            <p:cNvPicPr>
              <a:picLocks noChangeAspect="1"/>
            </p:cNvPicPr>
            <p:nvPr/>
          </p:nvPicPr>
          <p:blipFill>
            <a:blip r:embed="rId2"/>
            <a:srcRect l="19521" r="29010"/>
            <a:stretch>
              <a:fillRect/>
            </a:stretch>
          </p:blipFill>
          <p:spPr>
            <a:xfrm>
              <a:off x="0" y="0"/>
              <a:ext cx="10589074" cy="13716000"/>
            </a:xfrm>
            <a:prstGeom prst="rect">
              <a:avLst/>
            </a:prstGeom>
          </p:spPr>
        </p:pic>
      </p:grpSp>
      <p:grpSp>
        <p:nvGrpSpPr>
          <p:cNvPr id="4" name="Group 4"/>
          <p:cNvGrpSpPr/>
          <p:nvPr/>
        </p:nvGrpSpPr>
        <p:grpSpPr>
          <a:xfrm>
            <a:off x="17835213" y="7063676"/>
            <a:ext cx="452787" cy="2194624"/>
            <a:chOff x="0" y="0"/>
            <a:chExt cx="293277" cy="1421492"/>
          </a:xfrm>
        </p:grpSpPr>
        <p:sp>
          <p:nvSpPr>
            <p:cNvPr id="5" name="Freeform 5"/>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4350" y="800758"/>
            <a:ext cx="446692" cy="455884"/>
          </a:xfrm>
          <a:prstGeom prst="rect">
            <a:avLst/>
          </a:prstGeom>
        </p:spPr>
      </p:pic>
      <p:grpSp>
        <p:nvGrpSpPr>
          <p:cNvPr id="7" name="Group 7"/>
          <p:cNvGrpSpPr/>
          <p:nvPr/>
        </p:nvGrpSpPr>
        <p:grpSpPr>
          <a:xfrm>
            <a:off x="0" y="8373533"/>
            <a:ext cx="9144000" cy="1913467"/>
            <a:chOff x="0" y="0"/>
            <a:chExt cx="4768634" cy="997881"/>
          </a:xfrm>
        </p:grpSpPr>
        <p:sp>
          <p:nvSpPr>
            <p:cNvPr id="8" name="Freeform 8"/>
            <p:cNvSpPr/>
            <p:nvPr/>
          </p:nvSpPr>
          <p:spPr>
            <a:xfrm>
              <a:off x="0" y="0"/>
              <a:ext cx="4768634" cy="997881"/>
            </a:xfrm>
            <a:custGeom>
              <a:avLst/>
              <a:gdLst/>
              <a:ahLst/>
              <a:cxnLst/>
              <a:rect l="l" t="t" r="r" b="b"/>
              <a:pathLst>
                <a:path w="4768634" h="997881">
                  <a:moveTo>
                    <a:pt x="0" y="0"/>
                  </a:moveTo>
                  <a:lnTo>
                    <a:pt x="4768634" y="0"/>
                  </a:lnTo>
                  <a:lnTo>
                    <a:pt x="4768634" y="997881"/>
                  </a:lnTo>
                  <a:lnTo>
                    <a:pt x="0" y="997881"/>
                  </a:lnTo>
                  <a:close/>
                </a:path>
              </a:pathLst>
            </a:custGeom>
            <a:solidFill>
              <a:srgbClr val="20252F"/>
            </a:solidFill>
          </p:spPr>
        </p:sp>
      </p:grpSp>
      <p:sp>
        <p:nvSpPr>
          <p:cNvPr id="9" name="TextBox 9"/>
          <p:cNvSpPr txBox="1"/>
          <p:nvPr/>
        </p:nvSpPr>
        <p:spPr>
          <a:xfrm>
            <a:off x="1242895" y="743608"/>
            <a:ext cx="5281094" cy="551433"/>
          </a:xfrm>
          <a:prstGeom prst="rect">
            <a:avLst/>
          </a:prstGeom>
        </p:spPr>
        <p:txBody>
          <a:bodyPr lIns="0" tIns="0" rIns="0" bIns="0" rtlCol="0" anchor="t">
            <a:spAutoFit/>
          </a:bodyPr>
          <a:lstStyle/>
          <a:p>
            <a:pPr>
              <a:lnSpc>
                <a:spcPts val="4272"/>
              </a:lnSpc>
              <a:spcBef>
                <a:spcPct val="0"/>
              </a:spcBef>
            </a:pPr>
            <a:r>
              <a:rPr lang="en-US" sz="3600" dirty="0" err="1">
                <a:solidFill>
                  <a:srgbClr val="171616"/>
                </a:solidFill>
                <a:latin typeface="Open Sans"/>
              </a:rPr>
              <a:t>Nhà</a:t>
            </a:r>
            <a:r>
              <a:rPr lang="en-US" sz="3600" dirty="0">
                <a:solidFill>
                  <a:srgbClr val="171616"/>
                </a:solidFill>
                <a:latin typeface="Open Sans"/>
              </a:rPr>
              <a:t> </a:t>
            </a:r>
            <a:r>
              <a:rPr lang="en-US" sz="3600" dirty="0" err="1">
                <a:solidFill>
                  <a:srgbClr val="171616"/>
                </a:solidFill>
                <a:latin typeface="Open Sans"/>
              </a:rPr>
              <a:t>Sách</a:t>
            </a:r>
            <a:r>
              <a:rPr lang="en-US" sz="3600" dirty="0">
                <a:solidFill>
                  <a:srgbClr val="171616"/>
                </a:solidFill>
                <a:latin typeface="Open Sans"/>
              </a:rPr>
              <a:t> </a:t>
            </a:r>
            <a:r>
              <a:rPr lang="en-US" sz="3600" dirty="0" err="1">
                <a:solidFill>
                  <a:srgbClr val="171616"/>
                </a:solidFill>
                <a:latin typeface="Open Sans"/>
              </a:rPr>
              <a:t>Thiên</a:t>
            </a:r>
            <a:r>
              <a:rPr lang="en-US" sz="3600" dirty="0">
                <a:solidFill>
                  <a:srgbClr val="171616"/>
                </a:solidFill>
                <a:latin typeface="Open Sans"/>
              </a:rPr>
              <a:t> </a:t>
            </a:r>
            <a:r>
              <a:rPr lang="en-US" sz="3600" dirty="0" err="1">
                <a:solidFill>
                  <a:srgbClr val="171616"/>
                </a:solidFill>
                <a:latin typeface="Open Sans"/>
              </a:rPr>
              <a:t>Văn</a:t>
            </a:r>
            <a:endParaRPr lang="en-US" sz="3600" dirty="0">
              <a:solidFill>
                <a:srgbClr val="171616"/>
              </a:solidFill>
              <a:latin typeface="Open Sans"/>
            </a:endParaRPr>
          </a:p>
        </p:txBody>
      </p:sp>
      <p:sp>
        <p:nvSpPr>
          <p:cNvPr id="10" name="TextBox 10"/>
          <p:cNvSpPr txBox="1"/>
          <p:nvPr/>
        </p:nvSpPr>
        <p:spPr>
          <a:xfrm>
            <a:off x="766271" y="2333969"/>
            <a:ext cx="4639796" cy="706755"/>
          </a:xfrm>
          <a:prstGeom prst="rect">
            <a:avLst/>
          </a:prstGeom>
        </p:spPr>
        <p:txBody>
          <a:bodyPr lIns="0" tIns="0" rIns="0" bIns="0" rtlCol="0" anchor="t">
            <a:spAutoFit/>
          </a:bodyPr>
          <a:lstStyle/>
          <a:p>
            <a:pPr>
              <a:lnSpc>
                <a:spcPts val="5760"/>
              </a:lnSpc>
            </a:pPr>
            <a:r>
              <a:rPr lang="en-US" sz="4500" dirty="0">
                <a:solidFill>
                  <a:srgbClr val="000000"/>
                </a:solidFill>
                <a:latin typeface="Montserrat Extra-Bold"/>
              </a:rPr>
              <a:t>THÀNH VIÊN</a:t>
            </a:r>
          </a:p>
        </p:txBody>
      </p:sp>
      <p:sp>
        <p:nvSpPr>
          <p:cNvPr id="11" name="TextBox 11"/>
          <p:cNvSpPr txBox="1"/>
          <p:nvPr/>
        </p:nvSpPr>
        <p:spPr>
          <a:xfrm>
            <a:off x="766271" y="3680738"/>
            <a:ext cx="7941805" cy="1461939"/>
          </a:xfrm>
          <a:prstGeom prst="rect">
            <a:avLst/>
          </a:prstGeom>
        </p:spPr>
        <p:txBody>
          <a:bodyPr wrap="square" lIns="0" tIns="0" rIns="0" bIns="0" rtlCol="0" anchor="t">
            <a:spAutoFit/>
          </a:bodyPr>
          <a:lstStyle/>
          <a:p>
            <a:pPr>
              <a:lnSpc>
                <a:spcPts val="3781"/>
              </a:lnSpc>
            </a:pPr>
            <a:r>
              <a:rPr lang="en-US" sz="3200" b="1" spc="380" dirty="0">
                <a:solidFill>
                  <a:srgbClr val="F6A429"/>
                </a:solidFill>
                <a:latin typeface="Times New Roman" panose="02020603050405020304" pitchFamily="18" charset="0"/>
                <a:cs typeface="Times New Roman" panose="02020603050405020304" pitchFamily="18" charset="0"/>
              </a:rPr>
              <a:t>Nguyễn Thị Trung </a:t>
            </a:r>
            <a:r>
              <a:rPr lang="vi-VN" sz="3200" b="1" spc="380" dirty="0">
                <a:solidFill>
                  <a:srgbClr val="F6A429"/>
                </a:solidFill>
                <a:latin typeface="Times New Roman" panose="02020603050405020304" pitchFamily="18" charset="0"/>
                <a:cs typeface="Times New Roman" panose="02020603050405020304" pitchFamily="18" charset="0"/>
              </a:rPr>
              <a:t>Hiếu 	</a:t>
            </a:r>
            <a:r>
              <a:rPr lang="en-US" sz="3200" b="1" spc="380" dirty="0">
                <a:solidFill>
                  <a:srgbClr val="F6A429"/>
                </a:solidFill>
                <a:latin typeface="Times New Roman" panose="02020603050405020304" pitchFamily="18" charset="0"/>
                <a:cs typeface="Times New Roman" panose="02020603050405020304" pitchFamily="18" charset="0"/>
              </a:rPr>
              <a:t>20001681</a:t>
            </a:r>
          </a:p>
          <a:p>
            <a:pPr>
              <a:lnSpc>
                <a:spcPts val="3781"/>
              </a:lnSpc>
            </a:pPr>
            <a:r>
              <a:rPr lang="en-US" sz="3200" b="1" spc="380" dirty="0" err="1">
                <a:solidFill>
                  <a:srgbClr val="F6A429"/>
                </a:solidFill>
                <a:latin typeface="Times New Roman" panose="02020603050405020304" pitchFamily="18" charset="0"/>
                <a:cs typeface="Times New Roman" panose="02020603050405020304" pitchFamily="18" charset="0"/>
              </a:rPr>
              <a:t>Đỗ</a:t>
            </a:r>
            <a:r>
              <a:rPr lang="en-US" sz="3200" b="1" spc="380" dirty="0">
                <a:solidFill>
                  <a:srgbClr val="F6A429"/>
                </a:solidFill>
                <a:latin typeface="Times New Roman" panose="02020603050405020304" pitchFamily="18" charset="0"/>
                <a:cs typeface="Times New Roman" panose="02020603050405020304" pitchFamily="18" charset="0"/>
              </a:rPr>
              <a:t> </a:t>
            </a:r>
            <a:r>
              <a:rPr lang="en-US" sz="3200" b="1" spc="380" dirty="0" err="1">
                <a:solidFill>
                  <a:srgbClr val="F6A429"/>
                </a:solidFill>
                <a:latin typeface="Times New Roman" panose="02020603050405020304" pitchFamily="18" charset="0"/>
                <a:cs typeface="Times New Roman" panose="02020603050405020304" pitchFamily="18" charset="0"/>
              </a:rPr>
              <a:t>Quốc</a:t>
            </a:r>
            <a:r>
              <a:rPr lang="en-US" sz="3200" b="1" spc="380" dirty="0">
                <a:solidFill>
                  <a:srgbClr val="F6A429"/>
                </a:solidFill>
                <a:latin typeface="Times New Roman" panose="02020603050405020304" pitchFamily="18" charset="0"/>
                <a:cs typeface="Times New Roman" panose="02020603050405020304" pitchFamily="18" charset="0"/>
              </a:rPr>
              <a:t> </a:t>
            </a:r>
            <a:r>
              <a:rPr lang="en-US" sz="3200" b="1" spc="380" dirty="0" err="1">
                <a:solidFill>
                  <a:srgbClr val="F6A429"/>
                </a:solidFill>
                <a:latin typeface="Times New Roman" panose="02020603050405020304" pitchFamily="18" charset="0"/>
                <a:cs typeface="Times New Roman" panose="02020603050405020304" pitchFamily="18" charset="0"/>
              </a:rPr>
              <a:t>Tuấn</a:t>
            </a:r>
            <a:r>
              <a:rPr lang="en-US" sz="3200" b="1" spc="380" dirty="0">
                <a:solidFill>
                  <a:srgbClr val="F6A429"/>
                </a:solidFill>
                <a:latin typeface="Times New Roman" panose="02020603050405020304" pitchFamily="18" charset="0"/>
                <a:cs typeface="Times New Roman" panose="02020603050405020304" pitchFamily="18" charset="0"/>
              </a:rPr>
              <a:t>                </a:t>
            </a:r>
            <a:r>
              <a:rPr lang="vi-VN" sz="3200" b="1" spc="380" dirty="0">
                <a:solidFill>
                  <a:srgbClr val="F6A429"/>
                </a:solidFill>
                <a:latin typeface="Times New Roman" panose="02020603050405020304" pitchFamily="18" charset="0"/>
                <a:cs typeface="Times New Roman" panose="02020603050405020304" pitchFamily="18" charset="0"/>
              </a:rPr>
              <a:t>	</a:t>
            </a:r>
            <a:r>
              <a:rPr lang="en-US" sz="3200" b="1" spc="380" dirty="0">
                <a:solidFill>
                  <a:srgbClr val="F6A429"/>
                </a:solidFill>
                <a:latin typeface="Times New Roman" panose="02020603050405020304" pitchFamily="18" charset="0"/>
                <a:cs typeface="Times New Roman" panose="02020603050405020304" pitchFamily="18" charset="0"/>
              </a:rPr>
              <a:t>20079191</a:t>
            </a:r>
          </a:p>
          <a:p>
            <a:pPr>
              <a:lnSpc>
                <a:spcPts val="3781"/>
              </a:lnSpc>
              <a:spcBef>
                <a:spcPct val="0"/>
              </a:spcBef>
            </a:pPr>
            <a:r>
              <a:rPr lang="en-US" sz="3200" b="1" spc="380" dirty="0">
                <a:solidFill>
                  <a:srgbClr val="F6A429"/>
                </a:solidFill>
                <a:latin typeface="Times New Roman" panose="02020603050405020304" pitchFamily="18" charset="0"/>
                <a:cs typeface="Times New Roman" panose="02020603050405020304" pitchFamily="18" charset="0"/>
              </a:rPr>
              <a:t>Chau </a:t>
            </a:r>
            <a:r>
              <a:rPr lang="en-US" sz="3200" b="1" spc="380" dirty="0" err="1">
                <a:solidFill>
                  <a:srgbClr val="F6A429"/>
                </a:solidFill>
                <a:latin typeface="Times New Roman" panose="02020603050405020304" pitchFamily="18" charset="0"/>
                <a:cs typeface="Times New Roman" panose="02020603050405020304" pitchFamily="18" charset="0"/>
              </a:rPr>
              <a:t>Đa</a:t>
            </a:r>
            <a:r>
              <a:rPr lang="en-US" sz="3200" b="1" spc="380" dirty="0">
                <a:solidFill>
                  <a:srgbClr val="F6A429"/>
                </a:solidFill>
                <a:latin typeface="Times New Roman" panose="02020603050405020304" pitchFamily="18" charset="0"/>
                <a:cs typeface="Times New Roman" panose="02020603050405020304" pitchFamily="18" charset="0"/>
              </a:rPr>
              <a:t> </a:t>
            </a:r>
            <a:r>
              <a:rPr lang="en-US" sz="3200" b="1" spc="380" dirty="0" err="1">
                <a:solidFill>
                  <a:srgbClr val="F6A429"/>
                </a:solidFill>
                <a:latin typeface="Times New Roman" panose="02020603050405020304" pitchFamily="18" charset="0"/>
                <a:cs typeface="Times New Roman" panose="02020603050405020304" pitchFamily="18" charset="0"/>
              </a:rPr>
              <a:t>Víts</a:t>
            </a:r>
            <a:r>
              <a:rPr lang="en-US" sz="3200" b="1" spc="380" dirty="0">
                <a:solidFill>
                  <a:srgbClr val="F6A429"/>
                </a:solidFill>
                <a:latin typeface="Times New Roman" panose="02020603050405020304" pitchFamily="18" charset="0"/>
                <a:cs typeface="Times New Roman" panose="02020603050405020304" pitchFamily="18" charset="0"/>
              </a:rPr>
              <a:t>                </a:t>
            </a:r>
            <a:r>
              <a:rPr lang="vi-VN" sz="3200" b="1" spc="380" dirty="0">
                <a:solidFill>
                  <a:srgbClr val="F6A429"/>
                </a:solidFill>
                <a:latin typeface="Times New Roman" panose="02020603050405020304" pitchFamily="18" charset="0"/>
                <a:cs typeface="Times New Roman" panose="02020603050405020304" pitchFamily="18" charset="0"/>
              </a:rPr>
              <a:t>	</a:t>
            </a:r>
            <a:r>
              <a:rPr lang="en-US" sz="3200" b="1" spc="380" dirty="0">
                <a:solidFill>
                  <a:srgbClr val="F6A429"/>
                </a:solidFill>
                <a:latin typeface="Times New Roman" panose="02020603050405020304" pitchFamily="18" charset="0"/>
                <a:cs typeface="Times New Roman" panose="02020603050405020304" pitchFamily="18" charset="0"/>
              </a:rPr>
              <a:t>20015231</a:t>
            </a:r>
          </a:p>
        </p:txBody>
      </p:sp>
      <p:sp>
        <p:nvSpPr>
          <p:cNvPr id="12" name="TextBox 12"/>
          <p:cNvSpPr txBox="1"/>
          <p:nvPr/>
        </p:nvSpPr>
        <p:spPr>
          <a:xfrm>
            <a:off x="1028700" y="9013547"/>
            <a:ext cx="6634250" cy="942894"/>
          </a:xfrm>
          <a:prstGeom prst="rect">
            <a:avLst/>
          </a:prstGeom>
        </p:spPr>
        <p:txBody>
          <a:bodyPr lIns="0" tIns="0" rIns="0" bIns="0" rtlCol="0" anchor="t">
            <a:spAutoFit/>
          </a:bodyPr>
          <a:lstStyle/>
          <a:p>
            <a:pPr algn="ctr">
              <a:lnSpc>
                <a:spcPts val="7121"/>
              </a:lnSpc>
            </a:pPr>
            <a:r>
              <a:rPr lang="en-US" sz="7121" spc="1125" dirty="0">
                <a:solidFill>
                  <a:srgbClr val="FFFFFF"/>
                </a:solidFill>
                <a:latin typeface="HK Modular"/>
              </a:rPr>
              <a:t>NHÓM 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7835213" y="7063676"/>
            <a:ext cx="452787" cy="2194624"/>
            <a:chOff x="0" y="0"/>
            <a:chExt cx="293277" cy="1421492"/>
          </a:xfrm>
        </p:grpSpPr>
        <p:sp>
          <p:nvSpPr>
            <p:cNvPr id="11" name="Freeform 11"/>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sp>
        <p:nvSpPr>
          <p:cNvPr id="14" name="TextBox 14"/>
          <p:cNvSpPr txBox="1"/>
          <p:nvPr/>
        </p:nvSpPr>
        <p:spPr>
          <a:xfrm>
            <a:off x="838200" y="647700"/>
            <a:ext cx="3674411" cy="847540"/>
          </a:xfrm>
          <a:prstGeom prst="rect">
            <a:avLst/>
          </a:prstGeom>
        </p:spPr>
        <p:txBody>
          <a:bodyPr wrap="square" lIns="0" tIns="0" rIns="0" bIns="0" rtlCol="0" anchor="t">
            <a:spAutoFit/>
          </a:bodyPr>
          <a:lstStyle/>
          <a:p>
            <a:pPr>
              <a:lnSpc>
                <a:spcPts val="7040"/>
              </a:lnSpc>
            </a:pPr>
            <a:r>
              <a:rPr lang="en-US" sz="5500" dirty="0" err="1">
                <a:solidFill>
                  <a:srgbClr val="000000"/>
                </a:solidFill>
                <a:latin typeface="Montserrat Extra-Bold"/>
              </a:rPr>
              <a:t>Kiểm</a:t>
            </a:r>
            <a:r>
              <a:rPr lang="en-US" sz="5500" dirty="0">
                <a:solidFill>
                  <a:srgbClr val="000000"/>
                </a:solidFill>
                <a:latin typeface="Montserrat Extra-Bold"/>
              </a:rPr>
              <a:t> </a:t>
            </a:r>
            <a:r>
              <a:rPr lang="en-US" sz="5500" dirty="0" err="1">
                <a:solidFill>
                  <a:srgbClr val="000000"/>
                </a:solidFill>
                <a:latin typeface="Montserrat Extra-Bold"/>
              </a:rPr>
              <a:t>thử</a:t>
            </a:r>
            <a:endParaRPr lang="en-US" sz="5500" dirty="0">
              <a:solidFill>
                <a:srgbClr val="000000"/>
              </a:solidFill>
              <a:latin typeface="Montserrat Extra-Bold"/>
            </a:endParaRPr>
          </a:p>
        </p:txBody>
      </p:sp>
      <p:sp>
        <p:nvSpPr>
          <p:cNvPr id="15" name="TextBox 15"/>
          <p:cNvSpPr txBox="1"/>
          <p:nvPr/>
        </p:nvSpPr>
        <p:spPr>
          <a:xfrm>
            <a:off x="1450694" y="4769569"/>
            <a:ext cx="6696194" cy="372745"/>
          </a:xfrm>
          <a:prstGeom prst="rect">
            <a:avLst/>
          </a:prstGeom>
        </p:spPr>
        <p:txBody>
          <a:bodyPr lIns="0" tIns="0" rIns="0" bIns="0" rtlCol="0" anchor="t">
            <a:spAutoFit/>
          </a:bodyPr>
          <a:lstStyle/>
          <a:p>
            <a:pPr>
              <a:lnSpc>
                <a:spcPts val="3079"/>
              </a:lnSpc>
              <a:spcBef>
                <a:spcPct val="0"/>
              </a:spcBef>
            </a:pPr>
            <a:r>
              <a:rPr lang="vi-VN" sz="2199">
                <a:solidFill>
                  <a:srgbClr val="FFFFFF"/>
                </a:solidFill>
                <a:latin typeface="Open Sans"/>
              </a:rPr>
              <a:t>Dòng 1</a:t>
            </a:r>
            <a:endParaRPr lang="en-US" sz="2199">
              <a:solidFill>
                <a:srgbClr val="FFFFFF"/>
              </a:solidFill>
              <a:latin typeface="Open Sans"/>
            </a:endParaRPr>
          </a:p>
        </p:txBody>
      </p:sp>
      <p:sp>
        <p:nvSpPr>
          <p:cNvPr id="17" name="TextBox 17"/>
          <p:cNvSpPr txBox="1"/>
          <p:nvPr/>
        </p:nvSpPr>
        <p:spPr>
          <a:xfrm>
            <a:off x="1217390" y="2180935"/>
            <a:ext cx="7393209" cy="406330"/>
          </a:xfrm>
          <a:prstGeom prst="rect">
            <a:avLst/>
          </a:prstGeom>
        </p:spPr>
        <p:txBody>
          <a:bodyPr wrap="square" lIns="0" tIns="0" rIns="0" bIns="0" rtlCol="0" anchor="t">
            <a:spAutoFit/>
          </a:bodyPr>
          <a:lstStyle/>
          <a:p>
            <a:pPr>
              <a:lnSpc>
                <a:spcPts val="3079"/>
              </a:lnSpc>
              <a:spcBef>
                <a:spcPct val="0"/>
              </a:spcBef>
            </a:pPr>
            <a:r>
              <a:rPr lang="en-US" sz="3600" b="1" dirty="0" err="1">
                <a:latin typeface="Times New Roman" panose="02020603050405020304" pitchFamily="18" charset="0"/>
                <a:cs typeface="Times New Roman" panose="02020603050405020304" pitchFamily="18" charset="0"/>
              </a:rPr>
              <a:t>Kiểm</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thử</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các</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chức</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năng</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của</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hệ</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thống</a:t>
            </a:r>
            <a:endParaRPr lang="en-US" sz="3600" b="1" dirty="0">
              <a:latin typeface="Times New Roman" panose="02020603050405020304" pitchFamily="18" charset="0"/>
              <a:cs typeface="Times New Roman" panose="02020603050405020304" pitchFamily="18" charset="0"/>
            </a:endParaRPr>
          </a:p>
        </p:txBody>
      </p:sp>
      <p:sp>
        <p:nvSpPr>
          <p:cNvPr id="18" name="TextBox 18"/>
          <p:cNvSpPr txBox="1"/>
          <p:nvPr/>
        </p:nvSpPr>
        <p:spPr>
          <a:xfrm>
            <a:off x="1450694" y="7026723"/>
            <a:ext cx="6696194" cy="372745"/>
          </a:xfrm>
          <a:prstGeom prst="rect">
            <a:avLst/>
          </a:prstGeom>
        </p:spPr>
        <p:txBody>
          <a:bodyPr lIns="0" tIns="0" rIns="0" bIns="0" rtlCol="0" anchor="t">
            <a:spAutoFit/>
          </a:bodyPr>
          <a:lstStyle/>
          <a:p>
            <a:pPr>
              <a:lnSpc>
                <a:spcPts val="3079"/>
              </a:lnSpc>
              <a:spcBef>
                <a:spcPct val="0"/>
              </a:spcBef>
            </a:pPr>
            <a:r>
              <a:rPr lang="vi-VN" sz="2199">
                <a:solidFill>
                  <a:srgbClr val="FFFFFF"/>
                </a:solidFill>
                <a:latin typeface="Open Sans"/>
              </a:rPr>
              <a:t>Dòng 4</a:t>
            </a:r>
            <a:endParaRPr lang="en-US" sz="2199">
              <a:solidFill>
                <a:srgbClr val="FFFFFF"/>
              </a:solidFill>
              <a:latin typeface="Open Sans"/>
            </a:endParaRPr>
          </a:p>
        </p:txBody>
      </p:sp>
      <p:sp>
        <p:nvSpPr>
          <p:cNvPr id="2" name="TextBox 17">
            <a:extLst>
              <a:ext uri="{FF2B5EF4-FFF2-40B4-BE49-F238E27FC236}">
                <a16:creationId xmlns:a16="http://schemas.microsoft.com/office/drawing/2014/main" id="{1394FEA6-37A4-B91A-BAE3-0593EAD28836}"/>
              </a:ext>
            </a:extLst>
          </p:cNvPr>
          <p:cNvSpPr txBox="1"/>
          <p:nvPr/>
        </p:nvSpPr>
        <p:spPr>
          <a:xfrm>
            <a:off x="1504482" y="3298813"/>
            <a:ext cx="6696194" cy="2954655"/>
          </a:xfrm>
          <a:prstGeom prst="rect">
            <a:avLst/>
          </a:prstGeom>
        </p:spPr>
        <p:txBody>
          <a:bodyPr lIns="0" tIns="0" rIns="0" bIns="0" rtlCol="0" anchor="t">
            <a:spAutoFit/>
          </a:bodyPr>
          <a:lstStyle/>
          <a:p>
            <a:pPr>
              <a:spcBef>
                <a:spcPct val="0"/>
              </a:spcBef>
            </a:pP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endParaRPr lang="en-US" sz="3200" dirty="0">
              <a:latin typeface="Times New Roman" panose="02020603050405020304" pitchFamily="18" charset="0"/>
              <a:cs typeface="Times New Roman" panose="02020603050405020304" pitchFamily="18" charset="0"/>
            </a:endParaRPr>
          </a:p>
          <a:p>
            <a:pPr>
              <a:spcBef>
                <a:spcPct val="0"/>
              </a:spcBef>
            </a:pP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sách</a:t>
            </a:r>
            <a:endParaRPr lang="en-US" sz="3200" dirty="0">
              <a:latin typeface="Times New Roman" panose="02020603050405020304" pitchFamily="18" charset="0"/>
              <a:cs typeface="Times New Roman" panose="02020603050405020304" pitchFamily="18" charset="0"/>
            </a:endParaRPr>
          </a:p>
          <a:p>
            <a:pPr>
              <a:spcBef>
                <a:spcPct val="0"/>
              </a:spcBef>
            </a:pP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phòng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phẩm</a:t>
            </a:r>
            <a:endParaRPr lang="en-US" sz="3200" dirty="0">
              <a:latin typeface="Times New Roman" panose="02020603050405020304" pitchFamily="18" charset="0"/>
              <a:cs typeface="Times New Roman" panose="02020603050405020304" pitchFamily="18" charset="0"/>
            </a:endParaRPr>
          </a:p>
          <a:p>
            <a:pPr>
              <a:spcBef>
                <a:spcPct val="0"/>
              </a:spcBef>
            </a:pP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lập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đơn</a:t>
            </a:r>
            <a:endParaRPr lang="en-US" sz="3200" dirty="0">
              <a:latin typeface="Times New Roman" panose="02020603050405020304" pitchFamily="18" charset="0"/>
              <a:cs typeface="Times New Roman" panose="02020603050405020304" pitchFamily="18" charset="0"/>
            </a:endParaRPr>
          </a:p>
          <a:p>
            <a:pPr>
              <a:spcBef>
                <a:spcPct val="0"/>
              </a:spcBef>
            </a:pP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quản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hóa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đơn</a:t>
            </a:r>
            <a:endParaRPr lang="en-US" sz="3200" dirty="0">
              <a:latin typeface="Times New Roman" panose="02020603050405020304" pitchFamily="18" charset="0"/>
              <a:cs typeface="Times New Roman" panose="02020603050405020304" pitchFamily="18" charset="0"/>
            </a:endParaRPr>
          </a:p>
          <a:p>
            <a:pPr>
              <a:spcBef>
                <a:spcPct val="0"/>
              </a:spcBef>
            </a:pPr>
            <a:r>
              <a:rPr lang="en-US" sz="3200" dirty="0" err="1">
                <a:latin typeface="Times New Roman" panose="02020603050405020304" pitchFamily="18" charset="0"/>
                <a:cs typeface="Times New Roman" panose="02020603050405020304" pitchFamily="18" charset="0"/>
              </a:rPr>
              <a:t>Chức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thống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kê</a:t>
            </a:r>
            <a:endParaRPr lang="en-US" sz="3200" dirty="0">
              <a:latin typeface="Times New Roman" panose="02020603050405020304" pitchFamily="18" charset="0"/>
              <a:cs typeface="Times New Roman" panose="02020603050405020304" pitchFamily="18" charset="0"/>
            </a:endParaRPr>
          </a:p>
        </p:txBody>
      </p:sp>
      <p:sp>
        <p:nvSpPr>
          <p:cNvPr id="3" name="TextBox 17">
            <a:extLst>
              <a:ext uri="{FF2B5EF4-FFF2-40B4-BE49-F238E27FC236}">
                <a16:creationId xmlns:a16="http://schemas.microsoft.com/office/drawing/2014/main" id="{AFD6BA47-BCA3-D721-1399-4BE4CCAA3AD4}"/>
              </a:ext>
            </a:extLst>
          </p:cNvPr>
          <p:cNvSpPr txBox="1"/>
          <p:nvPr/>
        </p:nvSpPr>
        <p:spPr>
          <a:xfrm>
            <a:off x="1673315" y="7030094"/>
            <a:ext cx="6696194" cy="1477328"/>
          </a:xfrm>
          <a:prstGeom prst="rect">
            <a:avLst/>
          </a:prstGeom>
        </p:spPr>
        <p:txBody>
          <a:bodyPr lIns="0" tIns="0" rIns="0" bIns="0" rtlCol="0" anchor="t">
            <a:spAutoFit/>
          </a:bodyPr>
          <a:lstStyle/>
          <a:p>
            <a:pPr>
              <a:spcBef>
                <a:spcPct val="0"/>
              </a:spcBef>
            </a:pPr>
            <a:r>
              <a:rPr lang="en-US" sz="3200" b="1" dirty="0" err="1">
                <a:solidFill>
                  <a:srgbClr val="C00000"/>
                </a:solidFill>
                <a:latin typeface="Times New Roman" panose="02020603050405020304" pitchFamily="18" charset="0"/>
                <a:cs typeface="Times New Roman" panose="02020603050405020304" pitchFamily="18" charset="0"/>
              </a:rPr>
              <a:t>Số</a:t>
            </a:r>
            <a:r>
              <a:rPr lang="en-US" sz="3200" b="1" dirty="0">
                <a:solidFill>
                  <a:srgbClr val="C00000"/>
                </a:solidFill>
                <a:latin typeface="Times New Roman" panose="02020603050405020304" pitchFamily="18" charset="0"/>
                <a:cs typeface="Times New Roman" panose="02020603050405020304" pitchFamily="18" charset="0"/>
              </a:rPr>
              <a:t> test case pass: </a:t>
            </a:r>
            <a:r>
              <a:rPr lang="en-US" sz="3200" dirty="0">
                <a:latin typeface="Times New Roman" panose="02020603050405020304" pitchFamily="18" charset="0"/>
                <a:cs typeface="Times New Roman" panose="02020603050405020304" pitchFamily="18" charset="0"/>
              </a:rPr>
              <a:t>133</a:t>
            </a:r>
          </a:p>
          <a:p>
            <a:pPr>
              <a:spcBef>
                <a:spcPct val="0"/>
              </a:spcBef>
            </a:pPr>
            <a:r>
              <a:rPr lang="en-US" sz="3200" b="1" dirty="0" err="1">
                <a:solidFill>
                  <a:srgbClr val="C00000"/>
                </a:solidFill>
                <a:latin typeface="Times New Roman" panose="02020603050405020304" pitchFamily="18" charset="0"/>
                <a:cs typeface="Times New Roman" panose="02020603050405020304" pitchFamily="18" charset="0"/>
              </a:rPr>
              <a:t>Số</a:t>
            </a:r>
            <a:r>
              <a:rPr lang="en-US" sz="3200" b="1" dirty="0">
                <a:solidFill>
                  <a:srgbClr val="C00000"/>
                </a:solidFill>
                <a:latin typeface="Times New Roman" panose="02020603050405020304" pitchFamily="18" charset="0"/>
                <a:cs typeface="Times New Roman" panose="02020603050405020304" pitchFamily="18" charset="0"/>
              </a:rPr>
              <a:t> test case fail</a:t>
            </a:r>
            <a:r>
              <a:rPr lang="en-US" sz="3200" dirty="0">
                <a:latin typeface="Times New Roman" panose="02020603050405020304" pitchFamily="18" charset="0"/>
                <a:cs typeface="Times New Roman" panose="02020603050405020304" pitchFamily="18" charset="0"/>
              </a:rPr>
              <a:t>: 4</a:t>
            </a:r>
          </a:p>
          <a:p>
            <a:pPr>
              <a:spcBef>
                <a:spcPct val="0"/>
              </a:spcBef>
            </a:pPr>
            <a:r>
              <a:rPr lang="en-US" sz="3200" dirty="0">
                <a:latin typeface="Times New Roman" panose="02020603050405020304" pitchFamily="18" charset="0"/>
                <a:cs typeface="Times New Roman" panose="02020603050405020304" pitchFamily="18" charset="0"/>
              </a:rPr>
              <a:t>=&gt; </a:t>
            </a:r>
            <a:r>
              <a:rPr lang="en-US" sz="3200" b="1" dirty="0" err="1">
                <a:solidFill>
                  <a:srgbClr val="C00000"/>
                </a:solidFill>
                <a:latin typeface="Times New Roman" panose="02020603050405020304" pitchFamily="18" charset="0"/>
                <a:cs typeface="Times New Roman" panose="02020603050405020304" pitchFamily="18" charset="0"/>
              </a:rPr>
              <a:t>tổng</a:t>
            </a:r>
            <a:r>
              <a:rPr lang="en-US" sz="3200" b="1" dirty="0">
                <a:solidFill>
                  <a:srgbClr val="C00000"/>
                </a:solidFill>
                <a:latin typeface="Times New Roman" panose="02020603050405020304" pitchFamily="18" charset="0"/>
                <a:cs typeface="Times New Roman" panose="02020603050405020304" pitchFamily="18" charset="0"/>
              </a:rPr>
              <a:t> </a:t>
            </a:r>
            <a:r>
              <a:rPr lang="en-US" sz="3200" b="1" dirty="0" err="1">
                <a:solidFill>
                  <a:srgbClr val="C00000"/>
                </a:solidFill>
                <a:latin typeface="Times New Roman" panose="02020603050405020304" pitchFamily="18" charset="0"/>
                <a:cs typeface="Times New Roman" panose="02020603050405020304" pitchFamily="18" charset="0"/>
              </a:rPr>
              <a:t>số</a:t>
            </a:r>
            <a:r>
              <a:rPr lang="en-US" sz="3200" b="1" dirty="0">
                <a:solidFill>
                  <a:srgbClr val="C00000"/>
                </a:solidFill>
                <a:latin typeface="Times New Roman" panose="02020603050405020304" pitchFamily="18" charset="0"/>
                <a:cs typeface="Times New Roman" panose="02020603050405020304" pitchFamily="18" charset="0"/>
              </a:rPr>
              <a:t> test case</a:t>
            </a:r>
            <a:r>
              <a:rPr lang="en-US" sz="3200" dirty="0">
                <a:latin typeface="Times New Roman" panose="02020603050405020304" pitchFamily="18" charset="0"/>
                <a:cs typeface="Times New Roman" panose="02020603050405020304" pitchFamily="18" charset="0"/>
              </a:rPr>
              <a:t>: 137</a:t>
            </a:r>
          </a:p>
        </p:txBody>
      </p:sp>
      <p:pic>
        <p:nvPicPr>
          <p:cNvPr id="4" name="Picture 2" descr="Top 7 Phần Mềm Quản Lý Rủi Ro Tốt Nhất Hiện Nay">
            <a:extLst>
              <a:ext uri="{FF2B5EF4-FFF2-40B4-BE49-F238E27FC236}">
                <a16:creationId xmlns:a16="http://schemas.microsoft.com/office/drawing/2014/main" id="{AEB56DF8-5502-DA75-500C-D0697484E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3771900"/>
            <a:ext cx="8245972" cy="48589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D73D12BD-1F34-374F-5941-DC525D42B217}"/>
              </a:ext>
            </a:extLst>
          </p:cNvPr>
          <p:cNvGrpSpPr/>
          <p:nvPr/>
        </p:nvGrpSpPr>
        <p:grpSpPr>
          <a:xfrm>
            <a:off x="11787593" y="0"/>
            <a:ext cx="6515929" cy="10287000"/>
            <a:chOff x="0" y="0"/>
            <a:chExt cx="8687905" cy="13716000"/>
          </a:xfrm>
        </p:grpSpPr>
        <p:pic>
          <p:nvPicPr>
            <p:cNvPr id="69" name="Picture 68">
              <a:extLst>
                <a:ext uri="{FF2B5EF4-FFF2-40B4-BE49-F238E27FC236}">
                  <a16:creationId xmlns:a16="http://schemas.microsoft.com/office/drawing/2014/main" id="{3ACA1573-05FC-2BFE-20AC-FAFBB5E3E6CF}"/>
                </a:ext>
              </a:extLst>
            </p:cNvPr>
            <p:cNvPicPr>
              <a:picLocks noChangeAspect="1"/>
            </p:cNvPicPr>
            <p:nvPr/>
          </p:nvPicPr>
          <p:blipFill>
            <a:blip r:embed="rId2"/>
            <a:srcRect l="28691" r="23802"/>
            <a:stretch>
              <a:fillRect/>
            </a:stretch>
          </p:blipFill>
          <p:spPr>
            <a:xfrm>
              <a:off x="0" y="0"/>
              <a:ext cx="8687905" cy="13716000"/>
            </a:xfrm>
            <a:prstGeom prst="rect">
              <a:avLst/>
            </a:prstGeom>
          </p:spPr>
        </p:pic>
      </p:grpSp>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grpSp>
        <p:nvGrpSpPr>
          <p:cNvPr id="16" name="Group 16"/>
          <p:cNvGrpSpPr>
            <a:grpSpLocks noChangeAspect="1"/>
          </p:cNvGrpSpPr>
          <p:nvPr/>
        </p:nvGrpSpPr>
        <p:grpSpPr>
          <a:xfrm>
            <a:off x="7830816" y="1908395"/>
            <a:ext cx="198939" cy="189533"/>
            <a:chOff x="0" y="0"/>
            <a:chExt cx="1772920" cy="1689100"/>
          </a:xfrm>
        </p:grpSpPr>
        <p:sp>
          <p:nvSpPr>
            <p:cNvPr id="17" name="Freeform 17"/>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6A429"/>
            </a:solidFill>
          </p:spPr>
        </p:sp>
      </p:grpSp>
      <p:grpSp>
        <p:nvGrpSpPr>
          <p:cNvPr id="18" name="Group 18"/>
          <p:cNvGrpSpPr>
            <a:grpSpLocks noChangeAspect="1"/>
          </p:cNvGrpSpPr>
          <p:nvPr/>
        </p:nvGrpSpPr>
        <p:grpSpPr>
          <a:xfrm>
            <a:off x="8288792" y="1908395"/>
            <a:ext cx="198939" cy="189533"/>
            <a:chOff x="0" y="0"/>
            <a:chExt cx="1772920" cy="1689100"/>
          </a:xfrm>
        </p:grpSpPr>
        <p:sp>
          <p:nvSpPr>
            <p:cNvPr id="19" name="Freeform 19"/>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6A429"/>
            </a:solidFill>
          </p:spPr>
        </p:sp>
      </p:grpSp>
      <p:grpSp>
        <p:nvGrpSpPr>
          <p:cNvPr id="20" name="Group 20"/>
          <p:cNvGrpSpPr>
            <a:grpSpLocks noChangeAspect="1"/>
          </p:cNvGrpSpPr>
          <p:nvPr/>
        </p:nvGrpSpPr>
        <p:grpSpPr>
          <a:xfrm>
            <a:off x="8746767" y="1908395"/>
            <a:ext cx="198939" cy="189533"/>
            <a:chOff x="0" y="0"/>
            <a:chExt cx="1772920" cy="1689100"/>
          </a:xfrm>
        </p:grpSpPr>
        <p:sp>
          <p:nvSpPr>
            <p:cNvPr id="21" name="Freeform 21"/>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6A429"/>
            </a:solidFill>
          </p:spPr>
        </p:sp>
      </p:grpSp>
      <p:grpSp>
        <p:nvGrpSpPr>
          <p:cNvPr id="22" name="Group 22"/>
          <p:cNvGrpSpPr>
            <a:grpSpLocks noChangeAspect="1"/>
          </p:cNvGrpSpPr>
          <p:nvPr/>
        </p:nvGrpSpPr>
        <p:grpSpPr>
          <a:xfrm>
            <a:off x="9204742" y="1908395"/>
            <a:ext cx="198939" cy="189533"/>
            <a:chOff x="0" y="0"/>
            <a:chExt cx="1772920" cy="1689100"/>
          </a:xfrm>
        </p:grpSpPr>
        <p:sp>
          <p:nvSpPr>
            <p:cNvPr id="23" name="Freeform 23"/>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6A429"/>
            </a:solidFill>
          </p:spPr>
        </p:sp>
      </p:grpSp>
      <p:grpSp>
        <p:nvGrpSpPr>
          <p:cNvPr id="24" name="Group 24"/>
          <p:cNvGrpSpPr>
            <a:grpSpLocks noChangeAspect="1"/>
          </p:cNvGrpSpPr>
          <p:nvPr/>
        </p:nvGrpSpPr>
        <p:grpSpPr>
          <a:xfrm>
            <a:off x="9662717" y="1908395"/>
            <a:ext cx="198939" cy="189533"/>
            <a:chOff x="0" y="0"/>
            <a:chExt cx="1772920" cy="1689100"/>
          </a:xfrm>
        </p:grpSpPr>
        <p:sp>
          <p:nvSpPr>
            <p:cNvPr id="25" name="Freeform 25"/>
            <p:cNvSpPr/>
            <p:nvPr/>
          </p:nvSpPr>
          <p:spPr>
            <a:xfrm>
              <a:off x="-8890" y="-5080"/>
              <a:ext cx="1789430" cy="1701800"/>
            </a:xfrm>
            <a:custGeom>
              <a:avLst/>
              <a:gdLst/>
              <a:ahLst/>
              <a:cxnLst/>
              <a:rect l="l" t="t" r="r" b="b"/>
              <a:pathLst>
                <a:path w="1789430" h="170180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6A429"/>
            </a:solidFill>
          </p:spPr>
        </p:sp>
      </p:grpSp>
      <p:sp>
        <p:nvSpPr>
          <p:cNvPr id="62" name="TextBox 62"/>
          <p:cNvSpPr txBox="1"/>
          <p:nvPr/>
        </p:nvSpPr>
        <p:spPr>
          <a:xfrm>
            <a:off x="3171617" y="1045037"/>
            <a:ext cx="11777304" cy="877543"/>
          </a:xfrm>
          <a:prstGeom prst="rect">
            <a:avLst/>
          </a:prstGeom>
        </p:spPr>
        <p:txBody>
          <a:bodyPr lIns="0" tIns="0" rIns="0" bIns="0" rtlCol="0" anchor="t">
            <a:spAutoFit/>
          </a:bodyPr>
          <a:lstStyle/>
          <a:p>
            <a:pPr algn="ctr">
              <a:lnSpc>
                <a:spcPts val="7040"/>
              </a:lnSpc>
            </a:pPr>
            <a:r>
              <a:rPr lang="vi-VN" sz="5500" dirty="0">
                <a:solidFill>
                  <a:srgbClr val="000000"/>
                </a:solidFill>
                <a:latin typeface="Montserrat Extra-Bold"/>
              </a:rPr>
              <a:t>KHỞI NGHIỆP</a:t>
            </a:r>
            <a:endParaRPr lang="en-US" sz="5500" dirty="0">
              <a:solidFill>
                <a:srgbClr val="000000"/>
              </a:solidFill>
              <a:latin typeface="Montserrat Extra-Bold"/>
            </a:endParaRPr>
          </a:p>
        </p:txBody>
      </p:sp>
      <p:sp>
        <p:nvSpPr>
          <p:cNvPr id="71" name="TextBox 14">
            <a:extLst>
              <a:ext uri="{FF2B5EF4-FFF2-40B4-BE49-F238E27FC236}">
                <a16:creationId xmlns:a16="http://schemas.microsoft.com/office/drawing/2014/main" id="{5FF5FAFC-C634-215E-FD7D-BCC97EE5CDF5}"/>
              </a:ext>
            </a:extLst>
          </p:cNvPr>
          <p:cNvSpPr txBox="1"/>
          <p:nvPr/>
        </p:nvSpPr>
        <p:spPr>
          <a:xfrm>
            <a:off x="1224292" y="2520233"/>
            <a:ext cx="6144852" cy="436017"/>
          </a:xfrm>
          <a:prstGeom prst="rect">
            <a:avLst/>
          </a:prstGeom>
        </p:spPr>
        <p:txBody>
          <a:bodyPr wrap="square" lIns="0" tIns="0" rIns="0" bIns="0" rtlCol="0" anchor="t">
            <a:spAutoFit/>
          </a:bodyPr>
          <a:lstStyle/>
          <a:p>
            <a:pPr>
              <a:lnSpc>
                <a:spcPts val="3359"/>
              </a:lnSpc>
              <a:spcBef>
                <a:spcPct val="0"/>
              </a:spcBef>
            </a:pPr>
            <a:r>
              <a:rPr lang="en-US" sz="3200" dirty="0">
                <a:solidFill>
                  <a:srgbClr val="202B3D"/>
                </a:solidFill>
                <a:latin typeface="Open Sans Light Bold"/>
              </a:rPr>
              <a:t>1</a:t>
            </a:r>
            <a:r>
              <a:rPr lang="vi-VN" sz="3200" dirty="0">
                <a:solidFill>
                  <a:srgbClr val="202B3D"/>
                </a:solidFill>
                <a:latin typeface="Open Sans Light Bold"/>
              </a:rPr>
              <a:t>. Giới thiệu dự án</a:t>
            </a:r>
            <a:endParaRPr lang="en-US" sz="3200" dirty="0">
              <a:solidFill>
                <a:srgbClr val="202B3D"/>
              </a:solidFill>
              <a:latin typeface="Open Sans Light Bold"/>
            </a:endParaRPr>
          </a:p>
        </p:txBody>
      </p:sp>
      <p:sp>
        <p:nvSpPr>
          <p:cNvPr id="72" name="TextBox 38">
            <a:extLst>
              <a:ext uri="{FF2B5EF4-FFF2-40B4-BE49-F238E27FC236}">
                <a16:creationId xmlns:a16="http://schemas.microsoft.com/office/drawing/2014/main" id="{1C2ADFB8-8B00-ABD9-0D61-8E8B1E393D05}"/>
              </a:ext>
            </a:extLst>
          </p:cNvPr>
          <p:cNvSpPr txBox="1"/>
          <p:nvPr/>
        </p:nvSpPr>
        <p:spPr>
          <a:xfrm>
            <a:off x="1371600" y="4234206"/>
            <a:ext cx="9601199" cy="2954655"/>
          </a:xfrm>
          <a:prstGeom prst="rect">
            <a:avLst/>
          </a:prstGeom>
        </p:spPr>
        <p:txBody>
          <a:bodyPr wrap="square" lIns="0" tIns="0" rIns="0" bIns="0" rtlCol="0" anchor="t">
            <a:spAutoFit/>
          </a:bodyPr>
          <a:lstStyle/>
          <a:p>
            <a:pPr>
              <a:spcBef>
                <a:spcPct val="0"/>
              </a:spcBef>
            </a:pPr>
            <a:r>
              <a:rPr lang="vi-VN" sz="2400" dirty="0">
                <a:solidFill>
                  <a:srgbClr val="171616"/>
                </a:solidFill>
                <a:latin typeface="Times New Roman" panose="02020603050405020304" pitchFamily="18" charset="0"/>
                <a:ea typeface="MS Mincho" panose="02020609040205080304" pitchFamily="49" charset="-128"/>
              </a:rPr>
              <a:t>Tên Công ty: Công ty </a:t>
            </a:r>
            <a:r>
              <a:rPr lang="en-US" sz="2400" dirty="0">
                <a:solidFill>
                  <a:srgbClr val="171616"/>
                </a:solidFill>
                <a:latin typeface="Times New Roman" panose="02020603050405020304" pitchFamily="18" charset="0"/>
                <a:ea typeface="MS Mincho" panose="02020609040205080304" pitchFamily="49" charset="-128"/>
              </a:rPr>
              <a:t>L&amp;P</a:t>
            </a:r>
          </a:p>
          <a:p>
            <a:pPr>
              <a:spcBef>
                <a:spcPct val="0"/>
              </a:spcBef>
            </a:pPr>
            <a:r>
              <a:rPr lang="vi-VN" sz="2400" dirty="0">
                <a:solidFill>
                  <a:srgbClr val="171616"/>
                </a:solidFill>
                <a:latin typeface="Times New Roman" panose="02020603050405020304" pitchFamily="18" charset="0"/>
                <a:ea typeface="MS Mincho" panose="02020609040205080304" pitchFamily="49" charset="-128"/>
              </a:rPr>
              <a:t>Tên dự án: </a:t>
            </a:r>
            <a:r>
              <a:rPr lang="en-US" sz="2400" dirty="0" err="1">
                <a:solidFill>
                  <a:srgbClr val="171616"/>
                </a:solidFill>
                <a:latin typeface="Times New Roman" panose="02020603050405020304" pitchFamily="18" charset="0"/>
                <a:ea typeface="MS Mincho" panose="02020609040205080304" pitchFamily="49" charset="-128"/>
              </a:rPr>
              <a:t>Phần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mềm</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hỗ</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trợ</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quản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lý</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và</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vận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hành</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hiệu</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sách</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vừa</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và</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nhỏ</a:t>
            </a:r>
            <a:endParaRPr lang="vi-VN" sz="2400" dirty="0">
              <a:solidFill>
                <a:srgbClr val="171616"/>
              </a:solidFill>
              <a:latin typeface="Times New Roman" panose="02020603050405020304" pitchFamily="18" charset="0"/>
              <a:ea typeface="MS Mincho" panose="02020609040205080304" pitchFamily="49" charset="-128"/>
            </a:endParaRPr>
          </a:p>
          <a:p>
            <a:pPr>
              <a:spcBef>
                <a:spcPct val="0"/>
              </a:spcBef>
            </a:pPr>
            <a:r>
              <a:rPr lang="vi-VN" sz="2400" dirty="0">
                <a:solidFill>
                  <a:srgbClr val="171616"/>
                </a:solidFill>
                <a:latin typeface="Times New Roman" panose="02020603050405020304" pitchFamily="18" charset="0"/>
                <a:ea typeface="MS Mincho" panose="02020609040205080304" pitchFamily="49" charset="-128"/>
              </a:rPr>
              <a:t>Mục tiêu dự án:</a:t>
            </a:r>
          </a:p>
          <a:p>
            <a:pPr marL="342900" indent="-342900">
              <a:spcBef>
                <a:spcPct val="0"/>
              </a:spcBef>
              <a:buFont typeface="Wingdings" panose="05000000000000000000" pitchFamily="2" charset="2"/>
              <a:buChar char="ü"/>
            </a:pPr>
            <a:r>
              <a:rPr lang="en-US" sz="2400" dirty="0" err="1">
                <a:solidFill>
                  <a:srgbClr val="171616"/>
                </a:solidFill>
                <a:latin typeface="Times New Roman" panose="02020603050405020304" pitchFamily="18" charset="0"/>
                <a:ea typeface="MS Mincho" panose="02020609040205080304" pitchFamily="49" charset="-128"/>
              </a:rPr>
              <a:t>Hỗ</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trợ</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các</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cửa</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hàng</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sách</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tối</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ưu</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khả</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năng</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vận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hành</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quản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lý</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nhân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sự</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quản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lý</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sản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phẩm</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quản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lý</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bán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hàng</a:t>
            </a:r>
            <a:r>
              <a:rPr lang="en-US" sz="2400" dirty="0">
                <a:solidFill>
                  <a:srgbClr val="171616"/>
                </a:solidFill>
                <a:latin typeface="Times New Roman" panose="02020603050405020304" pitchFamily="18" charset="0"/>
                <a:ea typeface="MS Mincho" panose="02020609040205080304" pitchFamily="49" charset="-128"/>
              </a:rPr>
              <a:t>,…</a:t>
            </a:r>
          </a:p>
          <a:p>
            <a:pPr marL="342900" indent="-342900">
              <a:spcBef>
                <a:spcPct val="0"/>
              </a:spcBef>
              <a:buFont typeface="Wingdings" panose="05000000000000000000" pitchFamily="2" charset="2"/>
              <a:buChar char="ü"/>
            </a:pPr>
            <a:r>
              <a:rPr lang="en-US" sz="2400" dirty="0" err="1">
                <a:solidFill>
                  <a:srgbClr val="171616"/>
                </a:solidFill>
                <a:latin typeface="Times New Roman" panose="02020603050405020304" pitchFamily="18" charset="0"/>
                <a:ea typeface="MS Mincho" panose="02020609040205080304" pitchFamily="49" charset="-128"/>
              </a:rPr>
              <a:t>Tiết</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kiệm</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thời</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gian</a:t>
            </a:r>
            <a:r>
              <a:rPr lang="en-US" sz="2400" dirty="0">
                <a:solidFill>
                  <a:srgbClr val="171616"/>
                </a:solidFill>
                <a:latin typeface="Times New Roman" panose="02020603050405020304" pitchFamily="18" charset="0"/>
                <a:ea typeface="MS Mincho" panose="02020609040205080304" pitchFamily="49" charset="-128"/>
              </a:rPr>
              <a:t>, chi </a:t>
            </a:r>
            <a:r>
              <a:rPr lang="en-US" sz="2400" dirty="0" err="1">
                <a:solidFill>
                  <a:srgbClr val="171616"/>
                </a:solidFill>
                <a:latin typeface="Times New Roman" panose="02020603050405020304" pitchFamily="18" charset="0"/>
                <a:ea typeface="MS Mincho" panose="02020609040205080304" pitchFamily="49" charset="-128"/>
              </a:rPr>
              <a:t>phí</a:t>
            </a:r>
            <a:r>
              <a:rPr lang="en-US" sz="2400" dirty="0">
                <a:solidFill>
                  <a:srgbClr val="171616"/>
                </a:solidFill>
                <a:latin typeface="Times New Roman" panose="02020603050405020304" pitchFamily="18" charset="0"/>
                <a:ea typeface="MS Mincho" panose="02020609040205080304" pitchFamily="49" charset="-128"/>
              </a:rPr>
              <a:t>,…</a:t>
            </a:r>
          </a:p>
          <a:p>
            <a:pPr marL="342900" indent="-342900">
              <a:spcBef>
                <a:spcPct val="0"/>
              </a:spcBef>
              <a:buFont typeface="Wingdings" panose="05000000000000000000" pitchFamily="2" charset="2"/>
              <a:buChar char="ü"/>
            </a:pPr>
            <a:r>
              <a:rPr lang="en-US" sz="2400" dirty="0" err="1">
                <a:solidFill>
                  <a:srgbClr val="171616"/>
                </a:solidFill>
                <a:latin typeface="Times New Roman" panose="02020603050405020304" pitchFamily="18" charset="0"/>
                <a:ea typeface="MS Mincho" panose="02020609040205080304" pitchFamily="49" charset="-128"/>
              </a:rPr>
              <a:t>Tối</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ưu</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hóa</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hiệu</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quả</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làm</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việc</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gián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tiếp</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tăng</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doanh</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thu</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mà</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không</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mất</a:t>
            </a:r>
            <a:r>
              <a:rPr lang="en-US" sz="2400" dirty="0">
                <a:solidFill>
                  <a:srgbClr val="171616"/>
                </a:solidFill>
                <a:latin typeface="Times New Roman" panose="02020603050405020304" pitchFamily="18" charset="0"/>
                <a:ea typeface="MS Mincho" panose="02020609040205080304" pitchFamily="49" charset="-128"/>
              </a:rPr>
              <a:t> chi </a:t>
            </a:r>
            <a:r>
              <a:rPr lang="en-US" sz="2400" dirty="0" err="1">
                <a:solidFill>
                  <a:srgbClr val="171616"/>
                </a:solidFill>
                <a:latin typeface="Times New Roman" panose="02020603050405020304" pitchFamily="18" charset="0"/>
                <a:ea typeface="MS Mincho" panose="02020609040205080304" pitchFamily="49" charset="-128"/>
              </a:rPr>
              <a:t>phí</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thêm</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nhân</a:t>
            </a:r>
            <a:r>
              <a:rPr lang="en-US" sz="2400" dirty="0">
                <a:solidFill>
                  <a:srgbClr val="171616"/>
                </a:solidFill>
                <a:latin typeface="Times New Roman" panose="02020603050405020304" pitchFamily="18" charset="0"/>
                <a:ea typeface="MS Mincho" panose="02020609040205080304" pitchFamily="49" charset="-128"/>
              </a:rPr>
              <a:t> </a:t>
            </a:r>
            <a:r>
              <a:rPr lang="en-US" sz="2400" dirty="0" err="1">
                <a:solidFill>
                  <a:srgbClr val="171616"/>
                </a:solidFill>
                <a:latin typeface="Times New Roman" panose="02020603050405020304" pitchFamily="18" charset="0"/>
                <a:ea typeface="MS Mincho" panose="02020609040205080304" pitchFamily="49" charset="-128"/>
              </a:rPr>
              <a:t>sự</a:t>
            </a:r>
            <a:endParaRPr lang="vi-VN" sz="2400" dirty="0">
              <a:solidFill>
                <a:srgbClr val="171616"/>
              </a:solidFill>
              <a:latin typeface="Times New Roman" panose="02020603050405020304" pitchFamily="18" charset="0"/>
              <a:ea typeface="MS Mincho" panose="02020609040205080304" pitchFamily="49" charset="-128"/>
            </a:endParaRPr>
          </a:p>
        </p:txBody>
      </p:sp>
      <p:sp>
        <p:nvSpPr>
          <p:cNvPr id="4" name="TextBox 3">
            <a:extLst>
              <a:ext uri="{FF2B5EF4-FFF2-40B4-BE49-F238E27FC236}">
                <a16:creationId xmlns:a16="http://schemas.microsoft.com/office/drawing/2014/main" id="{4D3867AA-A9C8-69BA-DC5C-90F2020A3E89}"/>
              </a:ext>
            </a:extLst>
          </p:cNvPr>
          <p:cNvSpPr txBox="1"/>
          <p:nvPr/>
        </p:nvSpPr>
        <p:spPr>
          <a:xfrm>
            <a:off x="1286567" y="3200536"/>
            <a:ext cx="938475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N</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hận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thấy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yêu</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cầu</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về</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ứng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dụng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CNTT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trong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xã</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hội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rất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lớn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lang="en-US" sz="2400" dirty="0">
                <a:solidFill>
                  <a:prstClr val="black"/>
                </a:solidFill>
                <a:latin typeface="Times New Roman" panose="02020603050405020304" pitchFamily="18" charset="0"/>
                <a:ea typeface="MS Mincho" panose="02020609040205080304" pitchFamily="49" charset="-128"/>
              </a:rPr>
              <a:t>n</a:t>
            </a:r>
            <a:r>
              <a:rPr kumimoji="0" lang="vi-VN"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hóm quyết định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thành</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lập</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công</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ty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để</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phát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triển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dự</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án</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khởi</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S Mincho" panose="02020609040205080304" pitchFamily="49" charset="-128"/>
                <a:cs typeface="+mn-cs"/>
              </a:rPr>
              <a:t>nghiệp</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Mincho" panose="02020609040205080304" pitchFamily="49" charset="-128"/>
                <a:cs typeface="+mn-cs"/>
              </a:rPr>
              <a:t>.</a:t>
            </a:r>
          </a:p>
        </p:txBody>
      </p:sp>
      <p:sp>
        <p:nvSpPr>
          <p:cNvPr id="5" name="TextBox 14">
            <a:extLst>
              <a:ext uri="{FF2B5EF4-FFF2-40B4-BE49-F238E27FC236}">
                <a16:creationId xmlns:a16="http://schemas.microsoft.com/office/drawing/2014/main" id="{9AEAF512-B071-2161-875A-24F6B3DBAB33}"/>
              </a:ext>
            </a:extLst>
          </p:cNvPr>
          <p:cNvSpPr txBox="1"/>
          <p:nvPr/>
        </p:nvSpPr>
        <p:spPr>
          <a:xfrm>
            <a:off x="1286567" y="7886700"/>
            <a:ext cx="6144852" cy="436017"/>
          </a:xfrm>
          <a:prstGeom prst="rect">
            <a:avLst/>
          </a:prstGeom>
        </p:spPr>
        <p:txBody>
          <a:bodyPr wrap="square" lIns="0" tIns="0" rIns="0" bIns="0" rtlCol="0" anchor="t">
            <a:spAutoFit/>
          </a:bodyPr>
          <a:lstStyle/>
          <a:p>
            <a:pPr>
              <a:lnSpc>
                <a:spcPts val="3359"/>
              </a:lnSpc>
              <a:spcBef>
                <a:spcPct val="0"/>
              </a:spcBef>
            </a:pPr>
            <a:r>
              <a:rPr lang="en-US" sz="3200" dirty="0">
                <a:solidFill>
                  <a:srgbClr val="202B3D"/>
                </a:solidFill>
                <a:latin typeface="Open Sans Light Bold"/>
              </a:rPr>
              <a:t>2</a:t>
            </a:r>
            <a:r>
              <a:rPr lang="vi-VN" sz="3200" dirty="0">
                <a:solidFill>
                  <a:srgbClr val="202B3D"/>
                </a:solidFill>
                <a:latin typeface="Open Sans Light Bold"/>
              </a:rPr>
              <a:t>. Kế hoạch phát triển dự án</a:t>
            </a:r>
            <a:endParaRPr lang="en-US" sz="3200" dirty="0">
              <a:solidFill>
                <a:srgbClr val="202B3D"/>
              </a:solidFill>
              <a:latin typeface="Open Sans Light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grpSp>
        <p:nvGrpSpPr>
          <p:cNvPr id="4" name="Group 4"/>
          <p:cNvGrpSpPr/>
          <p:nvPr/>
        </p:nvGrpSpPr>
        <p:grpSpPr>
          <a:xfrm>
            <a:off x="0" y="-16063"/>
            <a:ext cx="18288000" cy="4914908"/>
            <a:chOff x="0" y="0"/>
            <a:chExt cx="24384000" cy="6858000"/>
          </a:xfrm>
        </p:grpSpPr>
        <p:pic>
          <p:nvPicPr>
            <p:cNvPr id="5" name="Picture 5"/>
            <p:cNvPicPr>
              <a:picLocks noChangeAspect="1"/>
            </p:cNvPicPr>
            <p:nvPr/>
          </p:nvPicPr>
          <p:blipFill>
            <a:blip r:embed="rId2"/>
            <a:srcRect t="27318" b="27318"/>
            <a:stretch>
              <a:fillRect/>
            </a:stretch>
          </p:blipFill>
          <p:spPr>
            <a:xfrm>
              <a:off x="0" y="0"/>
              <a:ext cx="24384000" cy="6858000"/>
            </a:xfrm>
            <a:prstGeom prst="rect">
              <a:avLst/>
            </a:prstGeom>
          </p:spPr>
        </p:pic>
      </p:grpSp>
      <p:grpSp>
        <p:nvGrpSpPr>
          <p:cNvPr id="27" name="Group 26">
            <a:extLst>
              <a:ext uri="{FF2B5EF4-FFF2-40B4-BE49-F238E27FC236}">
                <a16:creationId xmlns:a16="http://schemas.microsoft.com/office/drawing/2014/main" id="{87945B39-EA11-1447-A1FB-9628B2DEC630}"/>
              </a:ext>
            </a:extLst>
          </p:cNvPr>
          <p:cNvGrpSpPr/>
          <p:nvPr/>
        </p:nvGrpSpPr>
        <p:grpSpPr>
          <a:xfrm>
            <a:off x="2362200" y="3771900"/>
            <a:ext cx="1611630" cy="1611630"/>
            <a:chOff x="2667000" y="4305300"/>
            <a:chExt cx="1611630" cy="1611630"/>
          </a:xfrm>
        </p:grpSpPr>
        <p:grpSp>
          <p:nvGrpSpPr>
            <p:cNvPr id="6" name="Group 6"/>
            <p:cNvGrpSpPr/>
            <p:nvPr/>
          </p:nvGrpSpPr>
          <p:grpSpPr>
            <a:xfrm>
              <a:off x="2667000" y="4305300"/>
              <a:ext cx="1611630" cy="1611630"/>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8" name="Group 8"/>
            <p:cNvGrpSpPr/>
            <p:nvPr/>
          </p:nvGrpSpPr>
          <p:grpSpPr>
            <a:xfrm>
              <a:off x="2754630" y="4400550"/>
              <a:ext cx="1421130" cy="1421130"/>
              <a:chOff x="-10263" y="0"/>
              <a:chExt cx="1913890" cy="1913890"/>
            </a:xfrm>
          </p:grpSpPr>
          <p:sp>
            <p:nvSpPr>
              <p:cNvPr id="9" name="Freeform 9"/>
              <p:cNvSpPr/>
              <p:nvPr/>
            </p:nvSpPr>
            <p:spPr>
              <a:xfrm>
                <a:off x="-10263"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6A429"/>
              </a:solidFill>
            </p:spPr>
          </p:sp>
        </p:grpSp>
        <p:sp>
          <p:nvSpPr>
            <p:cNvPr id="10" name="TextBox 10"/>
            <p:cNvSpPr txBox="1"/>
            <p:nvPr/>
          </p:nvSpPr>
          <p:spPr>
            <a:xfrm>
              <a:off x="2774315" y="4821237"/>
              <a:ext cx="1421130" cy="587376"/>
            </a:xfrm>
            <a:prstGeom prst="rect">
              <a:avLst/>
            </a:prstGeom>
          </p:spPr>
          <p:txBody>
            <a:bodyPr lIns="0" tIns="0" rIns="0" bIns="0" rtlCol="0" anchor="t">
              <a:spAutoFit/>
            </a:bodyPr>
            <a:lstStyle/>
            <a:p>
              <a:pPr algn="ctr">
                <a:lnSpc>
                  <a:spcPts val="4899"/>
                </a:lnSpc>
                <a:spcBef>
                  <a:spcPct val="0"/>
                </a:spcBef>
              </a:pPr>
              <a:r>
                <a:rPr lang="en-US" sz="3499" dirty="0">
                  <a:solidFill>
                    <a:srgbClr val="FFFFFF"/>
                  </a:solidFill>
                  <a:latin typeface="Times New Roman" panose="02020603050405020304" pitchFamily="18" charset="0"/>
                  <a:cs typeface="Times New Roman" panose="02020603050405020304" pitchFamily="18" charset="0"/>
                </a:rPr>
                <a:t>01</a:t>
              </a:r>
            </a:p>
          </p:txBody>
        </p:sp>
      </p:grpSp>
      <p:grpSp>
        <p:nvGrpSpPr>
          <p:cNvPr id="28" name="Group 27">
            <a:extLst>
              <a:ext uri="{FF2B5EF4-FFF2-40B4-BE49-F238E27FC236}">
                <a16:creationId xmlns:a16="http://schemas.microsoft.com/office/drawing/2014/main" id="{A01BA53A-3D74-A9D3-D051-58EA929B3B5C}"/>
              </a:ext>
            </a:extLst>
          </p:cNvPr>
          <p:cNvGrpSpPr/>
          <p:nvPr/>
        </p:nvGrpSpPr>
        <p:grpSpPr>
          <a:xfrm>
            <a:off x="7902055" y="3839528"/>
            <a:ext cx="1611630" cy="1611630"/>
            <a:chOff x="8065770" y="4337685"/>
            <a:chExt cx="1611630" cy="1611630"/>
          </a:xfrm>
        </p:grpSpPr>
        <p:grpSp>
          <p:nvGrpSpPr>
            <p:cNvPr id="11" name="Group 11"/>
            <p:cNvGrpSpPr/>
            <p:nvPr/>
          </p:nvGrpSpPr>
          <p:grpSpPr>
            <a:xfrm>
              <a:off x="8065770" y="4337685"/>
              <a:ext cx="1611630" cy="1611630"/>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3" name="Group 13"/>
            <p:cNvGrpSpPr/>
            <p:nvPr/>
          </p:nvGrpSpPr>
          <p:grpSpPr>
            <a:xfrm>
              <a:off x="8161020" y="4432935"/>
              <a:ext cx="1421130" cy="1421130"/>
              <a:chOff x="0" y="0"/>
              <a:chExt cx="1913890" cy="1913890"/>
            </a:xfrm>
          </p:grpSpPr>
          <p:sp>
            <p:nvSpPr>
              <p:cNvPr id="14" name="Freeform 1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0252F"/>
              </a:solidFill>
            </p:spPr>
          </p:sp>
        </p:grpSp>
        <p:sp>
          <p:nvSpPr>
            <p:cNvPr id="15" name="TextBox 15"/>
            <p:cNvSpPr txBox="1"/>
            <p:nvPr/>
          </p:nvSpPr>
          <p:spPr>
            <a:xfrm>
              <a:off x="8161020" y="4821237"/>
              <a:ext cx="1421130" cy="587376"/>
            </a:xfrm>
            <a:prstGeom prst="rect">
              <a:avLst/>
            </a:prstGeom>
          </p:spPr>
          <p:txBody>
            <a:bodyPr lIns="0" tIns="0" rIns="0" bIns="0" rtlCol="0" anchor="t">
              <a:spAutoFit/>
            </a:bodyPr>
            <a:lstStyle/>
            <a:p>
              <a:pPr algn="ctr">
                <a:lnSpc>
                  <a:spcPts val="4899"/>
                </a:lnSpc>
                <a:spcBef>
                  <a:spcPct val="0"/>
                </a:spcBef>
              </a:pPr>
              <a:r>
                <a:rPr lang="en-US" sz="3499" dirty="0">
                  <a:solidFill>
                    <a:srgbClr val="FFFFFF"/>
                  </a:solidFill>
                  <a:latin typeface="Times New Roman" panose="02020603050405020304" pitchFamily="18" charset="0"/>
                  <a:cs typeface="Times New Roman" panose="02020603050405020304" pitchFamily="18" charset="0"/>
                </a:rPr>
                <a:t>02</a:t>
              </a:r>
            </a:p>
          </p:txBody>
        </p:sp>
      </p:grpSp>
      <p:grpSp>
        <p:nvGrpSpPr>
          <p:cNvPr id="16" name="Group 16"/>
          <p:cNvGrpSpPr/>
          <p:nvPr/>
        </p:nvGrpSpPr>
        <p:grpSpPr>
          <a:xfrm>
            <a:off x="13692505" y="3873784"/>
            <a:ext cx="1611630" cy="1611630"/>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8" name="Group 18"/>
          <p:cNvGrpSpPr/>
          <p:nvPr/>
        </p:nvGrpSpPr>
        <p:grpSpPr>
          <a:xfrm>
            <a:off x="13787755" y="3962809"/>
            <a:ext cx="1421130" cy="1421130"/>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6A429"/>
            </a:solidFill>
          </p:spPr>
        </p:sp>
      </p:grpSp>
      <p:sp>
        <p:nvSpPr>
          <p:cNvPr id="20" name="TextBox 20"/>
          <p:cNvSpPr txBox="1"/>
          <p:nvPr/>
        </p:nvSpPr>
        <p:spPr>
          <a:xfrm>
            <a:off x="13787755" y="4331652"/>
            <a:ext cx="1421130" cy="587376"/>
          </a:xfrm>
          <a:prstGeom prst="rect">
            <a:avLst/>
          </a:prstGeom>
        </p:spPr>
        <p:txBody>
          <a:bodyPr lIns="0" tIns="0" rIns="0" bIns="0" rtlCol="0" anchor="t">
            <a:spAutoFit/>
          </a:bodyPr>
          <a:lstStyle/>
          <a:p>
            <a:pPr algn="ctr">
              <a:lnSpc>
                <a:spcPts val="4899"/>
              </a:lnSpc>
              <a:spcBef>
                <a:spcPct val="0"/>
              </a:spcBef>
            </a:pPr>
            <a:r>
              <a:rPr lang="en-US" sz="3499" dirty="0">
                <a:solidFill>
                  <a:srgbClr val="FFFFFF"/>
                </a:solidFill>
                <a:latin typeface="Times New Roman" panose="02020603050405020304" pitchFamily="18" charset="0"/>
                <a:cs typeface="Times New Roman" panose="02020603050405020304" pitchFamily="18" charset="0"/>
              </a:rPr>
              <a:t>03</a:t>
            </a:r>
          </a:p>
        </p:txBody>
      </p:sp>
      <p:sp>
        <p:nvSpPr>
          <p:cNvPr id="21" name="TextBox 21"/>
          <p:cNvSpPr txBox="1"/>
          <p:nvPr/>
        </p:nvSpPr>
        <p:spPr>
          <a:xfrm>
            <a:off x="773835" y="6298393"/>
            <a:ext cx="4952450" cy="3185487"/>
          </a:xfrm>
          <a:prstGeom prst="rect">
            <a:avLst/>
          </a:prstGeom>
        </p:spPr>
        <p:txBody>
          <a:bodyPr wrap="square" lIns="0" tIns="0" rIns="0" bIns="0" rtlCol="0" anchor="t">
            <a:spAutoFit/>
          </a:bodyPr>
          <a:lstStyle/>
          <a:p>
            <a:pPr marL="342900" indent="-342900">
              <a:spcBef>
                <a:spcPct val="0"/>
              </a:spcBef>
              <a:spcAft>
                <a:spcPts val="600"/>
              </a:spcAft>
              <a:buSzPct val="100000"/>
              <a:buFont typeface="Arial" panose="020B0604020202020204" pitchFamily="34" charset="0"/>
              <a:buChar char="•"/>
            </a:pPr>
            <a:r>
              <a:rPr lang="en-US" sz="2400" dirty="0" err="1">
                <a:solidFill>
                  <a:srgbClr val="171616"/>
                </a:solidFill>
                <a:latin typeface="Times New Roman" panose="02020603050405020304" pitchFamily="18" charset="0"/>
                <a:cs typeface="Times New Roman" panose="02020603050405020304" pitchFamily="18" charset="0"/>
              </a:rPr>
              <a:t>Đối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tượng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khách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hàng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hướng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tới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Các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hiệu</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sách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có</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quy</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mô</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vừa</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và</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nhỏ</a:t>
            </a:r>
            <a:endParaRPr lang="en-US" sz="2400" dirty="0">
              <a:solidFill>
                <a:srgbClr val="171616"/>
              </a:solidFill>
              <a:latin typeface="Times New Roman" panose="02020603050405020304" pitchFamily="18" charset="0"/>
              <a:cs typeface="Times New Roman" panose="02020603050405020304" pitchFamily="18" charset="0"/>
            </a:endParaRPr>
          </a:p>
          <a:p>
            <a:pPr marL="342900" indent="-342900">
              <a:spcBef>
                <a:spcPct val="0"/>
              </a:spcBef>
              <a:spcAft>
                <a:spcPts val="600"/>
              </a:spcAft>
              <a:buSzPct val="100000"/>
              <a:buFont typeface="Arial" panose="020B0604020202020204" pitchFamily="34" charset="0"/>
              <a:buChar char="•"/>
            </a:pPr>
            <a:r>
              <a:rPr lang="en-US" sz="2400" dirty="0" err="1">
                <a:solidFill>
                  <a:srgbClr val="171616"/>
                </a:solidFill>
                <a:latin typeface="Times New Roman" panose="02020603050405020304" pitchFamily="18" charset="0"/>
                <a:cs typeface="Times New Roman" panose="02020603050405020304" pitchFamily="18" charset="0"/>
              </a:rPr>
              <a:t>Đăng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bài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quảng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cáo</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dự</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án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khởi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nghiệp</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trên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các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trang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mạng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xã</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hội</a:t>
            </a:r>
            <a:r>
              <a:rPr lang="en-US" sz="2400" dirty="0">
                <a:solidFill>
                  <a:srgbClr val="171616"/>
                </a:solidFill>
                <a:latin typeface="Times New Roman" panose="02020603050405020304" pitchFamily="18" charset="0"/>
                <a:cs typeface="Times New Roman" panose="02020603050405020304" pitchFamily="18" charset="0"/>
              </a:rPr>
              <a:t>: Google, Facebook,…</a:t>
            </a:r>
          </a:p>
          <a:p>
            <a:pPr marL="342900" indent="-342900">
              <a:spcBef>
                <a:spcPct val="0"/>
              </a:spcBef>
              <a:spcAft>
                <a:spcPts val="600"/>
              </a:spcAft>
              <a:buSzPct val="100000"/>
              <a:buFont typeface="Arial" panose="020B0604020202020204" pitchFamily="34" charset="0"/>
              <a:buChar char="•"/>
            </a:pPr>
            <a:r>
              <a:rPr lang="en-US" sz="2400" dirty="0" err="1">
                <a:solidFill>
                  <a:srgbClr val="171616"/>
                </a:solidFill>
                <a:latin typeface="Times New Roman" panose="02020603050405020304" pitchFamily="18" charset="0"/>
                <a:cs typeface="Times New Roman" panose="02020603050405020304" pitchFamily="18" charset="0"/>
              </a:rPr>
              <a:t>Tổ</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chức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sự</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kiện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quảng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bá</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phần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mềm</a:t>
            </a:r>
            <a:r>
              <a:rPr lang="en-US" sz="2400" dirty="0">
                <a:solidFill>
                  <a:srgbClr val="171616"/>
                </a:solidFill>
                <a:latin typeface="Times New Roman" panose="02020603050405020304" pitchFamily="18" charset="0"/>
                <a:cs typeface="Times New Roman" panose="02020603050405020304" pitchFamily="18" charset="0"/>
              </a:rPr>
              <a:t>.</a:t>
            </a:r>
          </a:p>
          <a:p>
            <a:pPr marL="342900" indent="-342900">
              <a:spcBef>
                <a:spcPct val="0"/>
              </a:spcBef>
              <a:spcAft>
                <a:spcPts val="600"/>
              </a:spcAft>
              <a:buSzPct val="100000"/>
              <a:buFont typeface="Arial" panose="020B0604020202020204" pitchFamily="34" charset="0"/>
              <a:buChar char="•"/>
            </a:pPr>
            <a:r>
              <a:rPr lang="en-US" sz="2400" dirty="0" err="1">
                <a:solidFill>
                  <a:srgbClr val="171616"/>
                </a:solidFill>
                <a:latin typeface="Times New Roman" panose="02020603050405020304" pitchFamily="18" charset="0"/>
                <a:cs typeface="Times New Roman" panose="02020603050405020304" pitchFamily="18" charset="0"/>
              </a:rPr>
              <a:t>Liên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kết</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với</a:t>
            </a:r>
            <a:r>
              <a:rPr lang="en-US" sz="2400" dirty="0">
                <a:solidFill>
                  <a:srgbClr val="171616"/>
                </a:solidFill>
                <a:latin typeface="Times New Roman" panose="02020603050405020304" pitchFamily="18" charset="0"/>
                <a:cs typeface="Times New Roman" panose="02020603050405020304" pitchFamily="18" charset="0"/>
              </a:rPr>
              <a:t> một </a:t>
            </a:r>
            <a:r>
              <a:rPr lang="en-US" sz="2400" dirty="0" err="1">
                <a:solidFill>
                  <a:srgbClr val="171616"/>
                </a:solidFill>
                <a:latin typeface="Times New Roman" panose="02020603050405020304" pitchFamily="18" charset="0"/>
                <a:cs typeface="Times New Roman" panose="02020603050405020304" pitchFamily="18" charset="0"/>
              </a:rPr>
              <a:t>số</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hiệu</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sách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trên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địa</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bàn</a:t>
            </a:r>
            <a:r>
              <a:rPr lang="en-US" sz="2400" dirty="0">
                <a:solidFill>
                  <a:srgbClr val="171616"/>
                </a:solidFill>
                <a:latin typeface="Times New Roman" panose="02020603050405020304" pitchFamily="18" charset="0"/>
                <a:cs typeface="Times New Roman" panose="02020603050405020304" pitchFamily="18" charset="0"/>
              </a:rPr>
              <a:t> TP.HCM </a:t>
            </a:r>
            <a:r>
              <a:rPr lang="en-US" sz="2400" dirty="0" err="1">
                <a:solidFill>
                  <a:srgbClr val="171616"/>
                </a:solidFill>
                <a:latin typeface="Times New Roman" panose="02020603050405020304" pitchFamily="18" charset="0"/>
                <a:cs typeface="Times New Roman" panose="02020603050405020304" pitchFamily="18" charset="0"/>
              </a:rPr>
              <a:t>trải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nghiệm</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phần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mềm</a:t>
            </a:r>
            <a:r>
              <a:rPr lang="en-US" sz="2400" dirty="0">
                <a:solidFill>
                  <a:srgbClr val="171616"/>
                </a:solidFill>
                <a:latin typeface="Times New Roman" panose="02020603050405020304" pitchFamily="18" charset="0"/>
                <a:cs typeface="Times New Roman" panose="02020603050405020304" pitchFamily="18" charset="0"/>
              </a:rPr>
              <a:t>.</a:t>
            </a:r>
          </a:p>
        </p:txBody>
      </p:sp>
      <p:sp>
        <p:nvSpPr>
          <p:cNvPr id="22" name="TextBox 22"/>
          <p:cNvSpPr txBox="1"/>
          <p:nvPr/>
        </p:nvSpPr>
        <p:spPr>
          <a:xfrm>
            <a:off x="687475" y="5312383"/>
            <a:ext cx="5125170" cy="587084"/>
          </a:xfrm>
          <a:prstGeom prst="rect">
            <a:avLst/>
          </a:prstGeom>
        </p:spPr>
        <p:txBody>
          <a:bodyPr wrap="square" lIns="0" tIns="0" rIns="0" bIns="0" rtlCol="0" anchor="t">
            <a:spAutoFit/>
          </a:bodyPr>
          <a:lstStyle/>
          <a:p>
            <a:pPr algn="ctr">
              <a:lnSpc>
                <a:spcPts val="4899"/>
              </a:lnSpc>
              <a:spcBef>
                <a:spcPct val="0"/>
              </a:spcBef>
            </a:pPr>
            <a:r>
              <a:rPr lang="vi-VN" sz="3499" dirty="0">
                <a:solidFill>
                  <a:srgbClr val="F6A429"/>
                </a:solidFill>
                <a:latin typeface="Times New Roman" panose="02020603050405020304" pitchFamily="18" charset="0"/>
                <a:cs typeface="Times New Roman" panose="02020603050405020304" pitchFamily="18" charset="0"/>
              </a:rPr>
              <a:t> Kế hoạch quảng cáo</a:t>
            </a:r>
            <a:endParaRPr lang="en-US" sz="3499" dirty="0">
              <a:solidFill>
                <a:srgbClr val="F6A429"/>
              </a:solidFill>
              <a:latin typeface="Times New Roman" panose="02020603050405020304" pitchFamily="18" charset="0"/>
              <a:cs typeface="Times New Roman" panose="02020603050405020304" pitchFamily="18" charset="0"/>
            </a:endParaRPr>
          </a:p>
        </p:txBody>
      </p:sp>
      <p:sp>
        <p:nvSpPr>
          <p:cNvPr id="23" name="TextBox 23"/>
          <p:cNvSpPr txBox="1"/>
          <p:nvPr/>
        </p:nvSpPr>
        <p:spPr>
          <a:xfrm>
            <a:off x="6536445" y="6706197"/>
            <a:ext cx="4567822" cy="2369880"/>
          </a:xfrm>
          <a:prstGeom prst="rect">
            <a:avLst/>
          </a:prstGeom>
        </p:spPr>
        <p:txBody>
          <a:bodyPr wrap="square" lIns="0" tIns="0" rIns="0" bIns="0" rtlCol="0" anchor="t">
            <a:spAutoFit/>
          </a:bodyPr>
          <a:lstStyle/>
          <a:p>
            <a:pPr marL="342900" indent="-342900">
              <a:spcBef>
                <a:spcPct val="0"/>
              </a:spcBef>
              <a:spcAft>
                <a:spcPts val="600"/>
              </a:spcAft>
              <a:buFont typeface="Arial" panose="020B0604020202020204" pitchFamily="34" charset="0"/>
              <a:buChar char="•"/>
            </a:pPr>
            <a:r>
              <a:rPr lang="en-US" sz="2400" dirty="0" err="1">
                <a:solidFill>
                  <a:srgbClr val="171616"/>
                </a:solidFill>
                <a:latin typeface="Times New Roman" panose="02020603050405020304" pitchFamily="18" charset="0"/>
                <a:cs typeface="Times New Roman" panose="02020603050405020304" pitchFamily="18" charset="0"/>
              </a:rPr>
              <a:t>Huy</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động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vốn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từ</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các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thành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viên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trong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công</a:t>
            </a:r>
            <a:r>
              <a:rPr lang="en-US" sz="2400" dirty="0">
                <a:solidFill>
                  <a:srgbClr val="171616"/>
                </a:solidFill>
                <a:latin typeface="Times New Roman" panose="02020603050405020304" pitchFamily="18" charset="0"/>
                <a:cs typeface="Times New Roman" panose="02020603050405020304" pitchFamily="18" charset="0"/>
              </a:rPr>
              <a:t> ty, người </a:t>
            </a:r>
            <a:r>
              <a:rPr lang="en-US" sz="2400" dirty="0" err="1">
                <a:solidFill>
                  <a:srgbClr val="171616"/>
                </a:solidFill>
                <a:latin typeface="Times New Roman" panose="02020603050405020304" pitchFamily="18" charset="0"/>
                <a:cs typeface="Times New Roman" panose="02020603050405020304" pitchFamily="18" charset="0"/>
              </a:rPr>
              <a:t>thân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bạn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bè</a:t>
            </a:r>
            <a:r>
              <a:rPr lang="en-US" sz="2400" dirty="0">
                <a:solidFill>
                  <a:srgbClr val="171616"/>
                </a:solidFill>
                <a:latin typeface="Times New Roman" panose="02020603050405020304" pitchFamily="18" charset="0"/>
                <a:cs typeface="Times New Roman" panose="02020603050405020304" pitchFamily="18" charset="0"/>
              </a:rPr>
              <a:t>.</a:t>
            </a:r>
          </a:p>
          <a:p>
            <a:pPr marL="342900" indent="-342900">
              <a:spcBef>
                <a:spcPct val="0"/>
              </a:spcBef>
              <a:spcAft>
                <a:spcPts val="600"/>
              </a:spcAft>
              <a:buFont typeface="Arial" panose="020B0604020202020204" pitchFamily="34" charset="0"/>
              <a:buChar char="•"/>
            </a:pPr>
            <a:r>
              <a:rPr lang="en-US" sz="2400" dirty="0" err="1">
                <a:solidFill>
                  <a:srgbClr val="171616"/>
                </a:solidFill>
                <a:latin typeface="Times New Roman" panose="02020603050405020304" pitchFamily="18" charset="0"/>
                <a:cs typeface="Times New Roman" panose="02020603050405020304" pitchFamily="18" charset="0"/>
              </a:rPr>
              <a:t>Vay</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vốn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khởi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nghiệp</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từ</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ngân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hàng</a:t>
            </a:r>
            <a:r>
              <a:rPr lang="en-US" sz="2400" dirty="0">
                <a:solidFill>
                  <a:srgbClr val="171616"/>
                </a:solidFill>
                <a:latin typeface="Times New Roman" panose="02020603050405020304" pitchFamily="18" charset="0"/>
                <a:cs typeface="Times New Roman" panose="02020603050405020304" pitchFamily="18" charset="0"/>
              </a:rPr>
              <a:t>.</a:t>
            </a:r>
          </a:p>
          <a:p>
            <a:pPr marL="342900" indent="-342900">
              <a:spcBef>
                <a:spcPct val="0"/>
              </a:spcBef>
              <a:spcAft>
                <a:spcPts val="600"/>
              </a:spcAft>
              <a:buFont typeface="Arial" panose="020B0604020202020204" pitchFamily="34" charset="0"/>
              <a:buChar char="•"/>
            </a:pPr>
            <a:r>
              <a:rPr lang="en-US" sz="2400" dirty="0">
                <a:solidFill>
                  <a:srgbClr val="171616"/>
                </a:solidFill>
                <a:latin typeface="Times New Roman" panose="02020603050405020304" pitchFamily="18" charset="0"/>
                <a:cs typeface="Times New Roman" panose="02020603050405020304" pitchFamily="18" charset="0"/>
              </a:rPr>
              <a:t>Thu </a:t>
            </a:r>
            <a:r>
              <a:rPr lang="en-US" sz="2400" dirty="0" err="1">
                <a:solidFill>
                  <a:srgbClr val="171616"/>
                </a:solidFill>
                <a:latin typeface="Times New Roman" panose="02020603050405020304" pitchFamily="18" charset="0"/>
                <a:cs typeface="Times New Roman" panose="02020603050405020304" pitchFamily="18" charset="0"/>
              </a:rPr>
              <a:t>hút</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các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nhà</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đầu</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tư</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từ</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việc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quảng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cáo</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sản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phẩm</a:t>
            </a:r>
            <a:r>
              <a:rPr lang="en-US" sz="2400" dirty="0">
                <a:solidFill>
                  <a:srgbClr val="171616"/>
                </a:solidFill>
                <a:latin typeface="Times New Roman" panose="02020603050405020304" pitchFamily="18" charset="0"/>
                <a:cs typeface="Times New Roman" panose="02020603050405020304" pitchFamily="18" charset="0"/>
              </a:rPr>
              <a:t>.</a:t>
            </a:r>
          </a:p>
        </p:txBody>
      </p:sp>
      <p:sp>
        <p:nvSpPr>
          <p:cNvPr id="24" name="TextBox 24"/>
          <p:cNvSpPr txBox="1"/>
          <p:nvPr/>
        </p:nvSpPr>
        <p:spPr>
          <a:xfrm>
            <a:off x="6518000" y="5582857"/>
            <a:ext cx="4614141" cy="587084"/>
          </a:xfrm>
          <a:prstGeom prst="rect">
            <a:avLst/>
          </a:prstGeom>
        </p:spPr>
        <p:txBody>
          <a:bodyPr wrap="square" lIns="0" tIns="0" rIns="0" bIns="0" rtlCol="0" anchor="t">
            <a:spAutoFit/>
          </a:bodyPr>
          <a:lstStyle/>
          <a:p>
            <a:pPr algn="ctr">
              <a:lnSpc>
                <a:spcPts val="4899"/>
              </a:lnSpc>
              <a:spcBef>
                <a:spcPct val="0"/>
              </a:spcBef>
            </a:pPr>
            <a:r>
              <a:rPr lang="vi-VN" sz="3499" dirty="0">
                <a:solidFill>
                  <a:srgbClr val="20252F"/>
                </a:solidFill>
                <a:latin typeface="Times New Roman" panose="02020603050405020304" pitchFamily="18" charset="0"/>
                <a:cs typeface="Times New Roman" panose="02020603050405020304" pitchFamily="18" charset="0"/>
              </a:rPr>
              <a:t>Kế hoạch chi phi</a:t>
            </a:r>
            <a:endParaRPr lang="en-US" sz="3499" dirty="0">
              <a:solidFill>
                <a:srgbClr val="20252F"/>
              </a:solidFill>
              <a:latin typeface="Times New Roman" panose="02020603050405020304" pitchFamily="18" charset="0"/>
              <a:cs typeface="Times New Roman" panose="02020603050405020304" pitchFamily="18" charset="0"/>
            </a:endParaRPr>
          </a:p>
        </p:txBody>
      </p:sp>
      <p:sp>
        <p:nvSpPr>
          <p:cNvPr id="25" name="TextBox 25"/>
          <p:cNvSpPr txBox="1"/>
          <p:nvPr/>
        </p:nvSpPr>
        <p:spPr>
          <a:xfrm>
            <a:off x="11633104" y="6406277"/>
            <a:ext cx="5892896" cy="3185487"/>
          </a:xfrm>
          <a:prstGeom prst="rect">
            <a:avLst/>
          </a:prstGeom>
        </p:spPr>
        <p:txBody>
          <a:bodyPr wrap="square" lIns="0" tIns="0" rIns="0" bIns="0" rtlCol="0" anchor="t">
            <a:spAutoFit/>
          </a:bodyPr>
          <a:lstStyle/>
          <a:p>
            <a:pPr marL="342900" indent="-342900">
              <a:spcBef>
                <a:spcPct val="0"/>
              </a:spcBef>
              <a:spcAft>
                <a:spcPts val="600"/>
              </a:spcAft>
              <a:buFont typeface="Arial" panose="020B0604020202020204" pitchFamily="34" charset="0"/>
              <a:buChar char="•"/>
            </a:pPr>
            <a:r>
              <a:rPr lang="en-US" sz="2400" dirty="0" err="1">
                <a:solidFill>
                  <a:srgbClr val="171616"/>
                </a:solidFill>
                <a:latin typeface="Times New Roman" panose="02020603050405020304" pitchFamily="18" charset="0"/>
                <a:cs typeface="Times New Roman" panose="02020603050405020304" pitchFamily="18" charset="0"/>
              </a:rPr>
              <a:t>Phần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mềm</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mang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đến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giải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pháp</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mới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giúp</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tiết</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kiệm</a:t>
            </a:r>
            <a:r>
              <a:rPr lang="en-US" sz="2400" dirty="0">
                <a:solidFill>
                  <a:srgbClr val="171616"/>
                </a:solidFill>
                <a:latin typeface="Times New Roman" panose="02020603050405020304" pitchFamily="18" charset="0"/>
                <a:cs typeface="Times New Roman" panose="02020603050405020304" pitchFamily="18" charset="0"/>
              </a:rPr>
              <a:t> chi </a:t>
            </a:r>
            <a:r>
              <a:rPr lang="en-US" sz="2400" dirty="0" err="1">
                <a:solidFill>
                  <a:srgbClr val="171616"/>
                </a:solidFill>
                <a:latin typeface="Times New Roman" panose="02020603050405020304" pitchFamily="18" charset="0"/>
                <a:cs typeface="Times New Roman" panose="02020603050405020304" pitchFamily="18" charset="0"/>
              </a:rPr>
              <a:t>phí</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tăng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hiệu</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quả</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công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việc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tinh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giản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bớt</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những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công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đoạn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không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cần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thiết</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trong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việc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quản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lý</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và</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vận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hành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hiệu</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sách</a:t>
            </a:r>
            <a:r>
              <a:rPr lang="en-US" sz="2400" dirty="0">
                <a:solidFill>
                  <a:srgbClr val="171616"/>
                </a:solidFill>
                <a:latin typeface="Times New Roman" panose="02020603050405020304" pitchFamily="18" charset="0"/>
                <a:cs typeface="Times New Roman" panose="02020603050405020304" pitchFamily="18" charset="0"/>
              </a:rPr>
              <a:t>.</a:t>
            </a:r>
          </a:p>
          <a:p>
            <a:pPr marL="342900" indent="-342900">
              <a:spcBef>
                <a:spcPct val="0"/>
              </a:spcBef>
              <a:spcAft>
                <a:spcPts val="600"/>
              </a:spcAft>
              <a:buFont typeface="Arial" panose="020B0604020202020204" pitchFamily="34" charset="0"/>
              <a:buChar char="•"/>
            </a:pPr>
            <a:r>
              <a:rPr lang="en-US" sz="2400" dirty="0" err="1">
                <a:solidFill>
                  <a:srgbClr val="171616"/>
                </a:solidFill>
                <a:latin typeface="Times New Roman" panose="02020603050405020304" pitchFamily="18" charset="0"/>
                <a:cs typeface="Times New Roman" panose="02020603050405020304" pitchFamily="18" charset="0"/>
              </a:rPr>
              <a:t>Có</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thể</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sử</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dụng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phần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mềm</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miễn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phí</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trong</a:t>
            </a:r>
            <a:r>
              <a:rPr lang="en-US" sz="2400" dirty="0">
                <a:solidFill>
                  <a:srgbClr val="171616"/>
                </a:solidFill>
                <a:latin typeface="Times New Roman" panose="02020603050405020304" pitchFamily="18" charset="0"/>
                <a:cs typeface="Times New Roman" panose="02020603050405020304" pitchFamily="18" charset="0"/>
              </a:rPr>
              <a:t> 3 </a:t>
            </a:r>
            <a:r>
              <a:rPr lang="en-US" sz="2400" dirty="0" err="1">
                <a:solidFill>
                  <a:srgbClr val="171616"/>
                </a:solidFill>
                <a:latin typeface="Times New Roman" panose="02020603050405020304" pitchFamily="18" charset="0"/>
                <a:cs typeface="Times New Roman" panose="02020603050405020304" pitchFamily="18" charset="0"/>
              </a:rPr>
              <a:t>tháng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sau</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đó</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trả</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phí</a:t>
            </a:r>
            <a:r>
              <a:rPr lang="en-US" sz="2400" dirty="0">
                <a:solidFill>
                  <a:srgbClr val="171616"/>
                </a:solidFill>
                <a:latin typeface="Times New Roman" panose="02020603050405020304" pitchFamily="18" charset="0"/>
                <a:cs typeface="Times New Roman" panose="02020603050405020304" pitchFamily="18" charset="0"/>
              </a:rPr>
              <a:t> 225.000 VND/</a:t>
            </a:r>
            <a:r>
              <a:rPr lang="en-US" sz="2400" dirty="0" err="1">
                <a:solidFill>
                  <a:srgbClr val="171616"/>
                </a:solidFill>
                <a:latin typeface="Times New Roman" panose="02020603050405020304" pitchFamily="18" charset="0"/>
                <a:cs typeface="Times New Roman" panose="02020603050405020304" pitchFamily="18" charset="0"/>
              </a:rPr>
              <a:t>tháng</a:t>
            </a:r>
            <a:r>
              <a:rPr lang="en-US" sz="2400" dirty="0">
                <a:solidFill>
                  <a:srgbClr val="171616"/>
                </a:solidFill>
                <a:latin typeface="Times New Roman" panose="02020603050405020304" pitchFamily="18" charset="0"/>
                <a:cs typeface="Times New Roman" panose="02020603050405020304" pitchFamily="18" charset="0"/>
              </a:rPr>
              <a:t>.</a:t>
            </a:r>
          </a:p>
          <a:p>
            <a:pPr marL="342900" indent="-342900">
              <a:spcBef>
                <a:spcPct val="0"/>
              </a:spcBef>
              <a:spcAft>
                <a:spcPts val="600"/>
              </a:spcAft>
              <a:buFont typeface="Arial" panose="020B0604020202020204" pitchFamily="34" charset="0"/>
              <a:buChar char="•"/>
            </a:pPr>
            <a:r>
              <a:rPr lang="en-US" sz="2400" dirty="0" err="1">
                <a:solidFill>
                  <a:srgbClr val="171616"/>
                </a:solidFill>
                <a:latin typeface="Times New Roman" panose="02020603050405020304" pitchFamily="18" charset="0"/>
                <a:cs typeface="Times New Roman" panose="02020603050405020304" pitchFamily="18" charset="0"/>
              </a:rPr>
              <a:t>Thường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xuyên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cập</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nhật</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nâng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cấp</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phần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mềm</a:t>
            </a:r>
            <a:endParaRPr lang="en-US" sz="2400" dirty="0">
              <a:solidFill>
                <a:srgbClr val="171616"/>
              </a:solidFill>
              <a:latin typeface="Times New Roman" panose="02020603050405020304" pitchFamily="18" charset="0"/>
              <a:cs typeface="Times New Roman" panose="02020603050405020304" pitchFamily="18" charset="0"/>
            </a:endParaRPr>
          </a:p>
          <a:p>
            <a:pPr marL="342900" indent="-342900">
              <a:spcBef>
                <a:spcPct val="0"/>
              </a:spcBef>
              <a:spcAft>
                <a:spcPts val="600"/>
              </a:spcAft>
              <a:buFont typeface="Arial" panose="020B0604020202020204" pitchFamily="34" charset="0"/>
              <a:buChar char="•"/>
            </a:pPr>
            <a:r>
              <a:rPr lang="en-US" sz="2400" dirty="0" err="1">
                <a:solidFill>
                  <a:srgbClr val="171616"/>
                </a:solidFill>
                <a:latin typeface="Times New Roman" panose="02020603050405020304" pitchFamily="18" charset="0"/>
                <a:cs typeface="Times New Roman" panose="02020603050405020304" pitchFamily="18" charset="0"/>
              </a:rPr>
              <a:t>Có</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đội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ngũ</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hỗ</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trợ</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khách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hàng</a:t>
            </a:r>
            <a:r>
              <a:rPr lang="en-US" sz="2400" dirty="0">
                <a:solidFill>
                  <a:srgbClr val="171616"/>
                </a:solidFill>
                <a:latin typeface="Times New Roman" panose="02020603050405020304" pitchFamily="18" charset="0"/>
                <a:cs typeface="Times New Roman" panose="02020603050405020304" pitchFamily="18" charset="0"/>
              </a:rPr>
              <a:t> 24/7</a:t>
            </a:r>
          </a:p>
        </p:txBody>
      </p:sp>
      <p:sp>
        <p:nvSpPr>
          <p:cNvPr id="26" name="TextBox 26"/>
          <p:cNvSpPr txBox="1"/>
          <p:nvPr/>
        </p:nvSpPr>
        <p:spPr>
          <a:xfrm>
            <a:off x="11749404" y="5578754"/>
            <a:ext cx="5541730" cy="587084"/>
          </a:xfrm>
          <a:prstGeom prst="rect">
            <a:avLst/>
          </a:prstGeom>
        </p:spPr>
        <p:txBody>
          <a:bodyPr wrap="square" lIns="0" tIns="0" rIns="0" bIns="0" rtlCol="0" anchor="t">
            <a:spAutoFit/>
          </a:bodyPr>
          <a:lstStyle/>
          <a:p>
            <a:pPr algn="ctr">
              <a:lnSpc>
                <a:spcPts val="4899"/>
              </a:lnSpc>
              <a:spcBef>
                <a:spcPct val="0"/>
              </a:spcBef>
            </a:pPr>
            <a:r>
              <a:rPr lang="vi-VN" sz="3499" dirty="0">
                <a:solidFill>
                  <a:srgbClr val="F6A429"/>
                </a:solidFill>
                <a:latin typeface="Times New Roman" panose="02020603050405020304" pitchFamily="18" charset="0"/>
                <a:cs typeface="Times New Roman" panose="02020603050405020304" pitchFamily="18" charset="0"/>
              </a:rPr>
              <a:t>Tính đổi mới sáng tạo</a:t>
            </a:r>
            <a:endParaRPr lang="en-US" sz="3499" dirty="0">
              <a:solidFill>
                <a:srgbClr val="F6A429"/>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0252F"/>
        </a:solidFill>
        <a:effectLst/>
      </p:bgPr>
    </p:bg>
    <p:spTree>
      <p:nvGrpSpPr>
        <p:cNvPr id="1" name=""/>
        <p:cNvGrpSpPr/>
        <p:nvPr/>
      </p:nvGrpSpPr>
      <p:grpSpPr>
        <a:xfrm>
          <a:off x="0" y="0"/>
          <a:ext cx="0" cy="0"/>
          <a:chOff x="0" y="0"/>
          <a:chExt cx="0" cy="0"/>
        </a:xfrm>
      </p:grpSpPr>
      <p:grpSp>
        <p:nvGrpSpPr>
          <p:cNvPr id="18" name="Group 6">
            <a:extLst>
              <a:ext uri="{FF2B5EF4-FFF2-40B4-BE49-F238E27FC236}">
                <a16:creationId xmlns:a16="http://schemas.microsoft.com/office/drawing/2014/main" id="{11F22270-89FA-5BBE-016C-6CF0FC4703B2}"/>
              </a:ext>
            </a:extLst>
          </p:cNvPr>
          <p:cNvGrpSpPr/>
          <p:nvPr/>
        </p:nvGrpSpPr>
        <p:grpSpPr>
          <a:xfrm>
            <a:off x="1066800" y="1683051"/>
            <a:ext cx="15684565" cy="7946941"/>
            <a:chOff x="-2796911" y="6790697"/>
            <a:chExt cx="22141968" cy="7912112"/>
          </a:xfrm>
        </p:grpSpPr>
        <p:sp>
          <p:nvSpPr>
            <p:cNvPr id="19" name="Freeform 7">
              <a:extLst>
                <a:ext uri="{FF2B5EF4-FFF2-40B4-BE49-F238E27FC236}">
                  <a16:creationId xmlns:a16="http://schemas.microsoft.com/office/drawing/2014/main" id="{3E6BB86A-519D-5991-4CE4-95B492FDBBF2}"/>
                </a:ext>
              </a:extLst>
            </p:cNvPr>
            <p:cNvSpPr/>
            <p:nvPr/>
          </p:nvSpPr>
          <p:spPr>
            <a:xfrm>
              <a:off x="-2796911" y="6790697"/>
              <a:ext cx="22141968" cy="7912112"/>
            </a:xfrm>
            <a:custGeom>
              <a:avLst/>
              <a:gdLst/>
              <a:ahLst/>
              <a:cxnLst/>
              <a:rect l="l" t="t" r="r" b="b"/>
              <a:pathLst>
                <a:path w="22141968" h="7912112">
                  <a:moveTo>
                    <a:pt x="0" y="0"/>
                  </a:moveTo>
                  <a:lnTo>
                    <a:pt x="22141968" y="0"/>
                  </a:lnTo>
                  <a:lnTo>
                    <a:pt x="22141968" y="7912112"/>
                  </a:lnTo>
                  <a:lnTo>
                    <a:pt x="0" y="7912112"/>
                  </a:lnTo>
                  <a:close/>
                </a:path>
              </a:pathLst>
            </a:custGeom>
            <a:solidFill>
              <a:schemeClr val="bg1"/>
            </a:solidFill>
          </p:spPr>
        </p:sp>
      </p:grpSp>
      <p:grpSp>
        <p:nvGrpSpPr>
          <p:cNvPr id="7" name="Group 7"/>
          <p:cNvGrpSpPr/>
          <p:nvPr/>
        </p:nvGrpSpPr>
        <p:grpSpPr>
          <a:xfrm>
            <a:off x="17835213" y="7063676"/>
            <a:ext cx="452787" cy="2194624"/>
            <a:chOff x="0" y="0"/>
            <a:chExt cx="293277" cy="1421492"/>
          </a:xfrm>
        </p:grpSpPr>
        <p:sp>
          <p:nvSpPr>
            <p:cNvPr id="8" name="Freeform 8"/>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sp>
        <p:nvSpPr>
          <p:cNvPr id="11" name="TextBox 11"/>
          <p:cNvSpPr txBox="1"/>
          <p:nvPr/>
        </p:nvSpPr>
        <p:spPr>
          <a:xfrm>
            <a:off x="3097038" y="664628"/>
            <a:ext cx="12369405" cy="877543"/>
          </a:xfrm>
          <a:prstGeom prst="rect">
            <a:avLst/>
          </a:prstGeom>
        </p:spPr>
        <p:txBody>
          <a:bodyPr lIns="0" tIns="0" rIns="0" bIns="0" rtlCol="0" anchor="t">
            <a:spAutoFit/>
          </a:bodyPr>
          <a:lstStyle/>
          <a:p>
            <a:pPr algn="ctr">
              <a:lnSpc>
                <a:spcPts val="7040"/>
              </a:lnSpc>
            </a:pPr>
            <a:r>
              <a:rPr lang="vi-VN" sz="5500" dirty="0">
                <a:solidFill>
                  <a:srgbClr val="FFFFFF"/>
                </a:solidFill>
                <a:latin typeface="Montserrat Extra-Bold"/>
              </a:rPr>
              <a:t>KẾT LUẬN </a:t>
            </a:r>
            <a:endParaRPr lang="en-US" sz="5500" dirty="0">
              <a:solidFill>
                <a:srgbClr val="FFFFFF"/>
              </a:solidFill>
              <a:latin typeface="Montserrat Extra-Bold"/>
            </a:endParaRPr>
          </a:p>
        </p:txBody>
      </p:sp>
      <p:sp>
        <p:nvSpPr>
          <p:cNvPr id="12" name="TextBox 37">
            <a:extLst>
              <a:ext uri="{FF2B5EF4-FFF2-40B4-BE49-F238E27FC236}">
                <a16:creationId xmlns:a16="http://schemas.microsoft.com/office/drawing/2014/main" id="{35D45550-5B2E-119B-B3C2-507E76DF6ED1}"/>
              </a:ext>
            </a:extLst>
          </p:cNvPr>
          <p:cNvSpPr txBox="1"/>
          <p:nvPr/>
        </p:nvSpPr>
        <p:spPr>
          <a:xfrm>
            <a:off x="1622032" y="2471337"/>
            <a:ext cx="5634492" cy="1538883"/>
          </a:xfrm>
          <a:prstGeom prst="rect">
            <a:avLst/>
          </a:prstGeom>
        </p:spPr>
        <p:txBody>
          <a:bodyPr lIns="0" tIns="0" rIns="0" bIns="0" rtlCol="0" anchor="t">
            <a:spAutoFit/>
          </a:bodyPr>
          <a:lstStyle/>
          <a:p>
            <a:pPr>
              <a:spcBef>
                <a:spcPct val="0"/>
              </a:spcBef>
            </a:pPr>
            <a:r>
              <a:rPr lang="vi-VN" sz="2500" dirty="0">
                <a:latin typeface="Times New Roman" panose="02020603050405020304" pitchFamily="18" charset="0"/>
                <a:cs typeface="Times New Roman" panose="02020603050405020304" pitchFamily="18" charset="0"/>
              </a:rPr>
              <a:t>Thuận tiện trong việc giải quyết những bất cập trong quản lý nhà sách theo thủ công. </a:t>
            </a:r>
          </a:p>
          <a:p>
            <a:pPr>
              <a:spcBef>
                <a:spcPct val="0"/>
              </a:spcBef>
            </a:pPr>
            <a:r>
              <a:rPr lang="vi-VN" sz="2500" dirty="0">
                <a:latin typeface="Times New Roman" panose="02020603050405020304" pitchFamily="18" charset="0"/>
                <a:cs typeface="Times New Roman" panose="02020603050405020304" pitchFamily="18" charset="0"/>
              </a:rPr>
              <a:t>Tính bảo mật, chính xác cao</a:t>
            </a:r>
          </a:p>
          <a:p>
            <a:pPr>
              <a:spcBef>
                <a:spcPct val="0"/>
              </a:spcBef>
            </a:pPr>
            <a:r>
              <a:rPr lang="vi-VN" sz="2500" dirty="0">
                <a:latin typeface="Times New Roman" panose="02020603050405020304" pitchFamily="18" charset="0"/>
                <a:cs typeface="Times New Roman" panose="02020603050405020304" pitchFamily="18" charset="0"/>
              </a:rPr>
              <a:t>Tiết kiệm thời gian chi phí </a:t>
            </a:r>
            <a:endParaRPr lang="en-US" sz="2500" dirty="0">
              <a:latin typeface="Times New Roman" panose="02020603050405020304" pitchFamily="18" charset="0"/>
              <a:cs typeface="Times New Roman" panose="02020603050405020304" pitchFamily="18" charset="0"/>
            </a:endParaRPr>
          </a:p>
        </p:txBody>
      </p:sp>
      <p:sp>
        <p:nvSpPr>
          <p:cNvPr id="13" name="TextBox 14">
            <a:extLst>
              <a:ext uri="{FF2B5EF4-FFF2-40B4-BE49-F238E27FC236}">
                <a16:creationId xmlns:a16="http://schemas.microsoft.com/office/drawing/2014/main" id="{E1B3426C-606D-5501-4B2D-AE987E20CBF2}"/>
              </a:ext>
            </a:extLst>
          </p:cNvPr>
          <p:cNvSpPr txBox="1"/>
          <p:nvPr/>
        </p:nvSpPr>
        <p:spPr>
          <a:xfrm>
            <a:off x="1626356" y="1972047"/>
            <a:ext cx="2345357" cy="406458"/>
          </a:xfrm>
          <a:prstGeom prst="rect">
            <a:avLst/>
          </a:prstGeom>
        </p:spPr>
        <p:txBody>
          <a:bodyPr wrap="square" lIns="0" tIns="0" rIns="0" bIns="0" rtlCol="0" anchor="t">
            <a:spAutoFit/>
          </a:bodyPr>
          <a:lstStyle/>
          <a:p>
            <a:pPr>
              <a:lnSpc>
                <a:spcPts val="3359"/>
              </a:lnSpc>
              <a:spcBef>
                <a:spcPct val="0"/>
              </a:spcBef>
            </a:pPr>
            <a:r>
              <a:rPr lang="vi-VN" sz="2399" dirty="0">
                <a:solidFill>
                  <a:srgbClr val="202B3D"/>
                </a:solidFill>
                <a:latin typeface="Open Sans Light Bold"/>
              </a:rPr>
              <a:t>Thuận lợi</a:t>
            </a:r>
            <a:endParaRPr lang="en-US" sz="2399" dirty="0">
              <a:solidFill>
                <a:srgbClr val="202B3D"/>
              </a:solidFill>
              <a:latin typeface="Open Sans Light Bold"/>
            </a:endParaRPr>
          </a:p>
        </p:txBody>
      </p:sp>
      <p:sp>
        <p:nvSpPr>
          <p:cNvPr id="14" name="TextBox 37">
            <a:extLst>
              <a:ext uri="{FF2B5EF4-FFF2-40B4-BE49-F238E27FC236}">
                <a16:creationId xmlns:a16="http://schemas.microsoft.com/office/drawing/2014/main" id="{E905ACBF-956C-26AA-1B74-808285649402}"/>
              </a:ext>
            </a:extLst>
          </p:cNvPr>
          <p:cNvSpPr txBox="1"/>
          <p:nvPr/>
        </p:nvSpPr>
        <p:spPr>
          <a:xfrm>
            <a:off x="1685576" y="7353151"/>
            <a:ext cx="6300591" cy="1923604"/>
          </a:xfrm>
          <a:prstGeom prst="rect">
            <a:avLst/>
          </a:prstGeom>
        </p:spPr>
        <p:txBody>
          <a:bodyPr wrap="square" lIns="0" tIns="0" rIns="0" bIns="0" rtlCol="0" anchor="t">
            <a:spAutoFit/>
          </a:bodyPr>
          <a:lstStyle/>
          <a:p>
            <a:pPr>
              <a:spcBef>
                <a:spcPct val="0"/>
              </a:spcBef>
            </a:pPr>
            <a:r>
              <a:rPr lang="vi-VN" sz="2500" dirty="0">
                <a:latin typeface="Times New Roman" panose="02020603050405020304" pitchFamily="18" charset="0"/>
                <a:cs typeface="Times New Roman" panose="02020603050405020304" pitchFamily="18" charset="0"/>
              </a:rPr>
              <a:t>Kiểm tra phần mền định kỳ. </a:t>
            </a:r>
            <a:r>
              <a:rPr lang="vi-VN" sz="2500" dirty="0">
                <a:solidFill>
                  <a:srgbClr val="1B1B1B"/>
                </a:solidFill>
                <a:latin typeface="Times New Roman" panose="02020603050405020304" pitchFamily="18" charset="0"/>
                <a:cs typeface="Times New Roman" panose="02020603050405020304" pitchFamily="18" charset="0"/>
              </a:rPr>
              <a:t>C</a:t>
            </a:r>
            <a:r>
              <a:rPr lang="vi-VN" sz="2500" b="0" i="0" dirty="0">
                <a:solidFill>
                  <a:srgbClr val="1B1B1B"/>
                </a:solidFill>
                <a:effectLst/>
                <a:latin typeface="Times New Roman" panose="02020603050405020304" pitchFamily="18" charset="0"/>
                <a:cs typeface="Times New Roman" panose="02020603050405020304" pitchFamily="18" charset="0"/>
              </a:rPr>
              <a:t>hỉ rõ tường tận các rủi ro, đặc biệt là các rủi ro có tính chất nghiêm trọng. Việc hiểu rõ ràng và tường tận rủi ro giúp tránh gặp phải những rủi ro na ná trong tương lai (bao gồm cả trong và ngoài dự án hiện tại).</a:t>
            </a:r>
            <a:endParaRPr lang="en-US" sz="25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9584DC9-CFA7-461F-D45B-66ABCA81F6DF}"/>
              </a:ext>
            </a:extLst>
          </p:cNvPr>
          <p:cNvSpPr txBox="1"/>
          <p:nvPr/>
        </p:nvSpPr>
        <p:spPr>
          <a:xfrm>
            <a:off x="1705181" y="6860447"/>
            <a:ext cx="3188838" cy="406458"/>
          </a:xfrm>
          <a:prstGeom prst="rect">
            <a:avLst/>
          </a:prstGeom>
        </p:spPr>
        <p:txBody>
          <a:bodyPr lIns="0" tIns="0" rIns="0" bIns="0" rtlCol="0" anchor="t">
            <a:spAutoFit/>
          </a:bodyPr>
          <a:lstStyle/>
          <a:p>
            <a:pPr>
              <a:lnSpc>
                <a:spcPts val="3359"/>
              </a:lnSpc>
              <a:spcBef>
                <a:spcPct val="0"/>
              </a:spcBef>
            </a:pPr>
            <a:r>
              <a:rPr lang="vi-VN" sz="2399" dirty="0">
                <a:solidFill>
                  <a:srgbClr val="202B3D"/>
                </a:solidFill>
                <a:latin typeface="Open Sans Light Bold"/>
              </a:rPr>
              <a:t>Giải pháp </a:t>
            </a:r>
            <a:endParaRPr lang="en-US" sz="2399" dirty="0">
              <a:solidFill>
                <a:srgbClr val="202B3D"/>
              </a:solidFill>
              <a:latin typeface="Open Sans Light Bold"/>
            </a:endParaRPr>
          </a:p>
        </p:txBody>
      </p:sp>
      <p:sp>
        <p:nvSpPr>
          <p:cNvPr id="16" name="TextBox 37">
            <a:extLst>
              <a:ext uri="{FF2B5EF4-FFF2-40B4-BE49-F238E27FC236}">
                <a16:creationId xmlns:a16="http://schemas.microsoft.com/office/drawing/2014/main" id="{8ABC6173-C83C-8988-F065-4146E69C8219}"/>
              </a:ext>
            </a:extLst>
          </p:cNvPr>
          <p:cNvSpPr txBox="1"/>
          <p:nvPr/>
        </p:nvSpPr>
        <p:spPr>
          <a:xfrm>
            <a:off x="1705181" y="4686300"/>
            <a:ext cx="6280986" cy="1923604"/>
          </a:xfrm>
          <a:prstGeom prst="rect">
            <a:avLst/>
          </a:prstGeom>
        </p:spPr>
        <p:txBody>
          <a:bodyPr wrap="square" lIns="0" tIns="0" rIns="0" bIns="0" rtlCol="0" anchor="t">
            <a:spAutoFit/>
          </a:bodyPr>
          <a:lstStyle/>
          <a:p>
            <a:pPr>
              <a:spcBef>
                <a:spcPct val="0"/>
              </a:spcBef>
            </a:pPr>
            <a:r>
              <a:rPr lang="vi-VN" sz="2500" dirty="0">
                <a:latin typeface="Times New Roman" panose="02020603050405020304" pitchFamily="18" charset="0"/>
                <a:cs typeface="Times New Roman" panose="02020603050405020304" pitchFamily="18" charset="0"/>
              </a:rPr>
              <a:t>Bên cạnh đó cũng có những rủi ro nhất định:</a:t>
            </a:r>
          </a:p>
          <a:p>
            <a:pPr>
              <a:spcBef>
                <a:spcPct val="0"/>
              </a:spcBef>
            </a:pPr>
            <a:r>
              <a:rPr lang="vi-VN" sz="2500" dirty="0">
                <a:latin typeface="Times New Roman" panose="02020603050405020304" pitchFamily="18" charset="0"/>
                <a:cs typeface="Times New Roman" panose="02020603050405020304" pitchFamily="18" charset="0"/>
              </a:rPr>
              <a:t>Nhân viên không biết cách sử dụng phần mền</a:t>
            </a:r>
          </a:p>
          <a:p>
            <a:pPr>
              <a:spcBef>
                <a:spcPct val="0"/>
              </a:spcBef>
            </a:pPr>
            <a:r>
              <a:rPr lang="vi-VN" sz="2500" dirty="0">
                <a:latin typeface="Times New Roman" panose="02020603050405020304" pitchFamily="18" charset="0"/>
                <a:cs typeface="Times New Roman" panose="02020603050405020304" pitchFamily="18" charset="0"/>
              </a:rPr>
              <a:t>Kết quả có thể không hợp yêu cầu của người sử dụng</a:t>
            </a:r>
          </a:p>
          <a:p>
            <a:pPr>
              <a:spcBef>
                <a:spcPct val="0"/>
              </a:spcBef>
            </a:pPr>
            <a:r>
              <a:rPr lang="vi-VN" sz="2500" dirty="0">
                <a:latin typeface="Times New Roman" panose="02020603050405020304" pitchFamily="18" charset="0"/>
                <a:cs typeface="Times New Roman" panose="02020603050405020304" pitchFamily="18" charset="0"/>
              </a:rPr>
              <a:t>Có thể xảy ra những lỗi trong quá trình sử dụng</a:t>
            </a:r>
          </a:p>
        </p:txBody>
      </p:sp>
      <p:sp>
        <p:nvSpPr>
          <p:cNvPr id="17" name="TextBox 14">
            <a:extLst>
              <a:ext uri="{FF2B5EF4-FFF2-40B4-BE49-F238E27FC236}">
                <a16:creationId xmlns:a16="http://schemas.microsoft.com/office/drawing/2014/main" id="{46C43A96-512B-8BE7-80F1-096724792E44}"/>
              </a:ext>
            </a:extLst>
          </p:cNvPr>
          <p:cNvSpPr txBox="1"/>
          <p:nvPr/>
        </p:nvSpPr>
        <p:spPr>
          <a:xfrm>
            <a:off x="1656836" y="4229100"/>
            <a:ext cx="3188838" cy="406458"/>
          </a:xfrm>
          <a:prstGeom prst="rect">
            <a:avLst/>
          </a:prstGeom>
        </p:spPr>
        <p:txBody>
          <a:bodyPr lIns="0" tIns="0" rIns="0" bIns="0" rtlCol="0" anchor="t">
            <a:spAutoFit/>
          </a:bodyPr>
          <a:lstStyle/>
          <a:p>
            <a:pPr>
              <a:lnSpc>
                <a:spcPts val="3359"/>
              </a:lnSpc>
              <a:spcBef>
                <a:spcPct val="0"/>
              </a:spcBef>
            </a:pPr>
            <a:r>
              <a:rPr lang="vi-VN" sz="2399" dirty="0">
                <a:solidFill>
                  <a:srgbClr val="202B3D"/>
                </a:solidFill>
                <a:latin typeface="Open Sans Light Bold"/>
              </a:rPr>
              <a:t>Khó khăn</a:t>
            </a:r>
            <a:endParaRPr lang="en-US" sz="2399" dirty="0">
              <a:solidFill>
                <a:srgbClr val="202B3D"/>
              </a:solidFill>
              <a:latin typeface="Open Sans Light Bold"/>
            </a:endParaRPr>
          </a:p>
        </p:txBody>
      </p:sp>
      <p:pic>
        <p:nvPicPr>
          <p:cNvPr id="3074" name="Picture 2" descr="Top 7 Phần Mềm Quản Lý Rủi Ro Tốt Nhất Hiện Nay">
            <a:extLst>
              <a:ext uri="{FF2B5EF4-FFF2-40B4-BE49-F238E27FC236}">
                <a16:creationId xmlns:a16="http://schemas.microsoft.com/office/drawing/2014/main" id="{8D8AEA03-53D6-3900-A6F8-1FAC6B5C4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5236" y="2494197"/>
            <a:ext cx="8245972" cy="48589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0" b="110"/>
          <a:stretch>
            <a:fillRect/>
          </a:stretch>
        </p:blipFill>
        <p:spPr>
          <a:xfrm>
            <a:off x="0" y="0"/>
            <a:ext cx="18288000" cy="10287000"/>
          </a:xfrm>
          <a:prstGeom prst="rect">
            <a:avLst/>
          </a:prstGeom>
        </p:spPr>
      </p:pic>
      <p:grpSp>
        <p:nvGrpSpPr>
          <p:cNvPr id="5" name="Group 5"/>
          <p:cNvGrpSpPr/>
          <p:nvPr/>
        </p:nvGrpSpPr>
        <p:grpSpPr>
          <a:xfrm>
            <a:off x="2696616" y="3168192"/>
            <a:ext cx="12894768" cy="3682124"/>
            <a:chOff x="0" y="0"/>
            <a:chExt cx="6724675" cy="1920243"/>
          </a:xfrm>
        </p:grpSpPr>
        <p:sp>
          <p:nvSpPr>
            <p:cNvPr id="6" name="Freeform 6"/>
            <p:cNvSpPr/>
            <p:nvPr/>
          </p:nvSpPr>
          <p:spPr>
            <a:xfrm>
              <a:off x="0" y="0"/>
              <a:ext cx="6724675" cy="1920243"/>
            </a:xfrm>
            <a:custGeom>
              <a:avLst/>
              <a:gdLst/>
              <a:ahLst/>
              <a:cxnLst/>
              <a:rect l="l" t="t" r="r" b="b"/>
              <a:pathLst>
                <a:path w="6724675" h="1920243">
                  <a:moveTo>
                    <a:pt x="0" y="0"/>
                  </a:moveTo>
                  <a:lnTo>
                    <a:pt x="6724675" y="0"/>
                  </a:lnTo>
                  <a:lnTo>
                    <a:pt x="6724675" y="1920243"/>
                  </a:lnTo>
                  <a:lnTo>
                    <a:pt x="0" y="1920243"/>
                  </a:lnTo>
                  <a:close/>
                </a:path>
              </a:pathLst>
            </a:custGeom>
            <a:solidFill>
              <a:srgbClr val="20252F">
                <a:alpha val="54902"/>
              </a:srgbClr>
            </a:solidFill>
          </p:spPr>
        </p:sp>
      </p:grpSp>
      <p:sp>
        <p:nvSpPr>
          <p:cNvPr id="7" name="TextBox 7"/>
          <p:cNvSpPr txBox="1"/>
          <p:nvPr/>
        </p:nvSpPr>
        <p:spPr>
          <a:xfrm>
            <a:off x="2696616" y="3773735"/>
            <a:ext cx="12894768" cy="2223278"/>
          </a:xfrm>
          <a:prstGeom prst="rect">
            <a:avLst/>
          </a:prstGeom>
        </p:spPr>
        <p:txBody>
          <a:bodyPr lIns="0" tIns="0" rIns="0" bIns="0" rtlCol="0" anchor="t">
            <a:spAutoFit/>
          </a:bodyPr>
          <a:lstStyle/>
          <a:p>
            <a:pPr algn="ctr">
              <a:lnSpc>
                <a:spcPts val="18151"/>
              </a:lnSpc>
              <a:spcBef>
                <a:spcPct val="0"/>
              </a:spcBef>
            </a:pPr>
            <a:r>
              <a:rPr lang="en-US" sz="12965">
                <a:solidFill>
                  <a:srgbClr val="F6A429"/>
                </a:solidFill>
                <a:latin typeface="Montserrat Extra-Bold"/>
              </a:rPr>
              <a:t>THANK YOU</a:t>
            </a:r>
          </a:p>
        </p:txBody>
      </p:sp>
      <p:grpSp>
        <p:nvGrpSpPr>
          <p:cNvPr id="8" name="Group 8"/>
          <p:cNvGrpSpPr/>
          <p:nvPr/>
        </p:nvGrpSpPr>
        <p:grpSpPr>
          <a:xfrm>
            <a:off x="17835213" y="7063676"/>
            <a:ext cx="452787" cy="2194624"/>
            <a:chOff x="0" y="0"/>
            <a:chExt cx="293277" cy="1421492"/>
          </a:xfrm>
        </p:grpSpPr>
        <p:sp>
          <p:nvSpPr>
            <p:cNvPr id="9" name="Freeform 9"/>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alpha val="84706"/>
              </a:srgbClr>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772801" y="124033"/>
            <a:ext cx="10764726" cy="1644902"/>
          </a:xfrm>
          <a:prstGeom prst="rect">
            <a:avLst/>
          </a:prstGeom>
          <a:solidFill>
            <a:srgbClr val="86EAE9">
              <a:alpha val="29804"/>
            </a:srgbClr>
          </a:solidFill>
        </p:spPr>
      </p:sp>
      <p:sp>
        <p:nvSpPr>
          <p:cNvPr id="3" name="AutoShape 3"/>
          <p:cNvSpPr/>
          <p:nvPr/>
        </p:nvSpPr>
        <p:spPr>
          <a:xfrm>
            <a:off x="6772801" y="124033"/>
            <a:ext cx="4777276" cy="1644902"/>
          </a:xfrm>
          <a:prstGeom prst="rect">
            <a:avLst/>
          </a:prstGeom>
          <a:solidFill>
            <a:srgbClr val="86EAE9"/>
          </a:solidFill>
        </p:spPr>
      </p:sp>
      <p:grpSp>
        <p:nvGrpSpPr>
          <p:cNvPr id="4" name="Group 4"/>
          <p:cNvGrpSpPr/>
          <p:nvPr/>
        </p:nvGrpSpPr>
        <p:grpSpPr>
          <a:xfrm rot="-8100000">
            <a:off x="10964047" y="365389"/>
            <a:ext cx="1164053" cy="1162190"/>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6" name="AutoShape 6"/>
          <p:cNvSpPr/>
          <p:nvPr/>
        </p:nvSpPr>
        <p:spPr>
          <a:xfrm>
            <a:off x="6772801" y="1797274"/>
            <a:ext cx="10764726" cy="1644902"/>
          </a:xfrm>
          <a:prstGeom prst="rect">
            <a:avLst/>
          </a:prstGeom>
          <a:solidFill>
            <a:srgbClr val="3EDAD8">
              <a:alpha val="29804"/>
            </a:srgbClr>
          </a:solidFill>
        </p:spPr>
      </p:sp>
      <p:sp>
        <p:nvSpPr>
          <p:cNvPr id="7" name="AutoShape 7"/>
          <p:cNvSpPr/>
          <p:nvPr/>
        </p:nvSpPr>
        <p:spPr>
          <a:xfrm>
            <a:off x="6772801" y="1797274"/>
            <a:ext cx="4777276" cy="1644902"/>
          </a:xfrm>
          <a:prstGeom prst="rect">
            <a:avLst/>
          </a:prstGeom>
          <a:solidFill>
            <a:srgbClr val="3EDAD8"/>
          </a:solidFill>
        </p:spPr>
      </p:sp>
      <p:grpSp>
        <p:nvGrpSpPr>
          <p:cNvPr id="8" name="Group 8"/>
          <p:cNvGrpSpPr/>
          <p:nvPr/>
        </p:nvGrpSpPr>
        <p:grpSpPr>
          <a:xfrm rot="-8100000">
            <a:off x="10964047" y="2038630"/>
            <a:ext cx="1164053" cy="1162190"/>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0" name="TextBox 10"/>
          <p:cNvSpPr txBox="1"/>
          <p:nvPr/>
        </p:nvSpPr>
        <p:spPr>
          <a:xfrm>
            <a:off x="8310199" y="2259316"/>
            <a:ext cx="3235874" cy="544449"/>
          </a:xfrm>
          <a:prstGeom prst="rect">
            <a:avLst/>
          </a:prstGeom>
        </p:spPr>
        <p:txBody>
          <a:bodyPr lIns="0" tIns="0" rIns="0" bIns="0" rtlCol="0" anchor="t">
            <a:spAutoFit/>
          </a:bodyPr>
          <a:lstStyle/>
          <a:p>
            <a:pPr marL="0" lvl="0" indent="0" algn="l">
              <a:lnSpc>
                <a:spcPts val="4127"/>
              </a:lnSpc>
              <a:spcBef>
                <a:spcPct val="0"/>
              </a:spcBef>
            </a:pPr>
            <a:r>
              <a:rPr lang="en-US" sz="3199" spc="124" dirty="0">
                <a:solidFill>
                  <a:srgbClr val="FFFFFF"/>
                </a:solidFill>
                <a:latin typeface="Arimo"/>
              </a:rPr>
              <a:t>GIỚI THIỆU </a:t>
            </a:r>
          </a:p>
        </p:txBody>
      </p:sp>
      <p:sp>
        <p:nvSpPr>
          <p:cNvPr id="11" name="AutoShape 11"/>
          <p:cNvSpPr/>
          <p:nvPr/>
        </p:nvSpPr>
        <p:spPr>
          <a:xfrm>
            <a:off x="6772801" y="3470515"/>
            <a:ext cx="10764726" cy="1644902"/>
          </a:xfrm>
          <a:prstGeom prst="rect">
            <a:avLst/>
          </a:prstGeom>
          <a:solidFill>
            <a:srgbClr val="37C9EF">
              <a:alpha val="29804"/>
            </a:srgbClr>
          </a:solidFill>
        </p:spPr>
      </p:sp>
      <p:sp>
        <p:nvSpPr>
          <p:cNvPr id="12" name="AutoShape 12"/>
          <p:cNvSpPr/>
          <p:nvPr/>
        </p:nvSpPr>
        <p:spPr>
          <a:xfrm>
            <a:off x="6772801" y="3470515"/>
            <a:ext cx="4777276" cy="1644902"/>
          </a:xfrm>
          <a:prstGeom prst="rect">
            <a:avLst/>
          </a:prstGeom>
          <a:solidFill>
            <a:srgbClr val="37C9EF"/>
          </a:solidFill>
        </p:spPr>
      </p:sp>
      <p:grpSp>
        <p:nvGrpSpPr>
          <p:cNvPr id="13" name="Group 13"/>
          <p:cNvGrpSpPr/>
          <p:nvPr/>
        </p:nvGrpSpPr>
        <p:grpSpPr>
          <a:xfrm rot="-8100000">
            <a:off x="10964047" y="3711871"/>
            <a:ext cx="1164053" cy="1162190"/>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5" name="AutoShape 15"/>
          <p:cNvSpPr/>
          <p:nvPr/>
        </p:nvSpPr>
        <p:spPr>
          <a:xfrm>
            <a:off x="6772801" y="5143756"/>
            <a:ext cx="10764726" cy="1644902"/>
          </a:xfrm>
          <a:prstGeom prst="rect">
            <a:avLst/>
          </a:prstGeom>
          <a:solidFill>
            <a:srgbClr val="2C92D5">
              <a:alpha val="29804"/>
            </a:srgbClr>
          </a:solidFill>
        </p:spPr>
      </p:sp>
      <p:sp>
        <p:nvSpPr>
          <p:cNvPr id="16" name="AutoShape 16"/>
          <p:cNvSpPr/>
          <p:nvPr/>
        </p:nvSpPr>
        <p:spPr>
          <a:xfrm>
            <a:off x="6772801" y="5143756"/>
            <a:ext cx="4777276" cy="1644902"/>
          </a:xfrm>
          <a:prstGeom prst="rect">
            <a:avLst/>
          </a:prstGeom>
          <a:solidFill>
            <a:srgbClr val="2C92D5"/>
          </a:solidFill>
        </p:spPr>
      </p:sp>
      <p:grpSp>
        <p:nvGrpSpPr>
          <p:cNvPr id="17" name="Group 17"/>
          <p:cNvGrpSpPr/>
          <p:nvPr/>
        </p:nvGrpSpPr>
        <p:grpSpPr>
          <a:xfrm rot="-8100000">
            <a:off x="10964047" y="5385112"/>
            <a:ext cx="1164053" cy="1162190"/>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19" name="Group 19"/>
          <p:cNvGrpSpPr/>
          <p:nvPr/>
        </p:nvGrpSpPr>
        <p:grpSpPr>
          <a:xfrm>
            <a:off x="0" y="9341623"/>
            <a:ext cx="6768797" cy="945377"/>
            <a:chOff x="0" y="0"/>
            <a:chExt cx="3529955" cy="493018"/>
          </a:xfrm>
        </p:grpSpPr>
        <p:sp>
          <p:nvSpPr>
            <p:cNvPr id="20" name="Freeform 20"/>
            <p:cNvSpPr/>
            <p:nvPr/>
          </p:nvSpPr>
          <p:spPr>
            <a:xfrm>
              <a:off x="0" y="0"/>
              <a:ext cx="3529955" cy="493018"/>
            </a:xfrm>
            <a:custGeom>
              <a:avLst/>
              <a:gdLst/>
              <a:ahLst/>
              <a:cxnLst/>
              <a:rect l="l" t="t" r="r" b="b"/>
              <a:pathLst>
                <a:path w="3529955" h="493018">
                  <a:moveTo>
                    <a:pt x="0" y="0"/>
                  </a:moveTo>
                  <a:lnTo>
                    <a:pt x="3529955" y="0"/>
                  </a:lnTo>
                  <a:lnTo>
                    <a:pt x="3529955" y="493018"/>
                  </a:lnTo>
                  <a:lnTo>
                    <a:pt x="0" y="493018"/>
                  </a:lnTo>
                  <a:close/>
                </a:path>
              </a:pathLst>
            </a:custGeom>
            <a:solidFill>
              <a:srgbClr val="2C92D5"/>
            </a:solidFill>
          </p:spPr>
        </p:sp>
      </p:grpSp>
      <p:sp>
        <p:nvSpPr>
          <p:cNvPr id="21" name="AutoShape 21"/>
          <p:cNvSpPr/>
          <p:nvPr/>
        </p:nvSpPr>
        <p:spPr>
          <a:xfrm>
            <a:off x="6772801" y="6822086"/>
            <a:ext cx="10764726" cy="1644902"/>
          </a:xfrm>
          <a:prstGeom prst="rect">
            <a:avLst/>
          </a:prstGeom>
          <a:solidFill>
            <a:srgbClr val="13538A">
              <a:alpha val="29804"/>
            </a:srgbClr>
          </a:solidFill>
        </p:spPr>
      </p:sp>
      <p:sp>
        <p:nvSpPr>
          <p:cNvPr id="22" name="AutoShape 22"/>
          <p:cNvSpPr/>
          <p:nvPr/>
        </p:nvSpPr>
        <p:spPr>
          <a:xfrm>
            <a:off x="6772801" y="6822086"/>
            <a:ext cx="4777276" cy="1644902"/>
          </a:xfrm>
          <a:prstGeom prst="rect">
            <a:avLst/>
          </a:prstGeom>
          <a:solidFill>
            <a:srgbClr val="13538A"/>
          </a:solidFill>
        </p:spPr>
      </p:sp>
      <p:grpSp>
        <p:nvGrpSpPr>
          <p:cNvPr id="23" name="Group 23"/>
          <p:cNvGrpSpPr/>
          <p:nvPr/>
        </p:nvGrpSpPr>
        <p:grpSpPr>
          <a:xfrm rot="-8100000">
            <a:off x="10964047" y="7063442"/>
            <a:ext cx="1164053" cy="1162190"/>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25" name="Group 25"/>
          <p:cNvGrpSpPr/>
          <p:nvPr/>
        </p:nvGrpSpPr>
        <p:grpSpPr>
          <a:xfrm>
            <a:off x="7198561" y="176859"/>
            <a:ext cx="783092" cy="1539250"/>
            <a:chOff x="0" y="0"/>
            <a:chExt cx="1044123" cy="2052334"/>
          </a:xfrm>
        </p:grpSpPr>
        <p:pic>
          <p:nvPicPr>
            <p:cNvPr id="26" name="Picture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27" name="TextBox 2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86EAE9"/>
                  </a:solidFill>
                  <a:latin typeface="Clear Sans Bold"/>
                </a:rPr>
                <a:t>01</a:t>
              </a:r>
            </a:p>
          </p:txBody>
        </p:sp>
      </p:grpSp>
      <p:grpSp>
        <p:nvGrpSpPr>
          <p:cNvPr id="28" name="Group 28"/>
          <p:cNvGrpSpPr/>
          <p:nvPr/>
        </p:nvGrpSpPr>
        <p:grpSpPr>
          <a:xfrm>
            <a:off x="7198561" y="1841465"/>
            <a:ext cx="783092" cy="1539250"/>
            <a:chOff x="0" y="0"/>
            <a:chExt cx="1044123" cy="2052334"/>
          </a:xfrm>
        </p:grpSpPr>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0" name="TextBox 30"/>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grpSp>
        <p:nvGrpSpPr>
          <p:cNvPr id="31" name="Group 31"/>
          <p:cNvGrpSpPr/>
          <p:nvPr/>
        </p:nvGrpSpPr>
        <p:grpSpPr>
          <a:xfrm>
            <a:off x="7198561" y="3523341"/>
            <a:ext cx="783092" cy="1539250"/>
            <a:chOff x="0" y="0"/>
            <a:chExt cx="1044123" cy="2052334"/>
          </a:xfrm>
        </p:grpSpPr>
        <p:pic>
          <p:nvPicPr>
            <p:cNvPr id="32" name="Picture 3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3" name="TextBox 3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grpSp>
        <p:nvGrpSpPr>
          <p:cNvPr id="34" name="Group 34"/>
          <p:cNvGrpSpPr/>
          <p:nvPr/>
        </p:nvGrpSpPr>
        <p:grpSpPr>
          <a:xfrm>
            <a:off x="7198561" y="5196582"/>
            <a:ext cx="783092" cy="1539250"/>
            <a:chOff x="0" y="0"/>
            <a:chExt cx="1044123" cy="2052334"/>
          </a:xfrm>
        </p:grpSpPr>
        <p:pic>
          <p:nvPicPr>
            <p:cNvPr id="35" name="Picture 3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6" name="TextBox 36"/>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7" name="Group 37"/>
          <p:cNvGrpSpPr/>
          <p:nvPr/>
        </p:nvGrpSpPr>
        <p:grpSpPr>
          <a:xfrm>
            <a:off x="7198561" y="6874912"/>
            <a:ext cx="783092" cy="1539250"/>
            <a:chOff x="0" y="0"/>
            <a:chExt cx="1044123" cy="2052334"/>
          </a:xfrm>
        </p:grpSpPr>
        <p:pic>
          <p:nvPicPr>
            <p:cNvPr id="38" name="Picture 3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9" name="TextBox 3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0" name="Group 40"/>
          <p:cNvGrpSpPr/>
          <p:nvPr/>
        </p:nvGrpSpPr>
        <p:grpSpPr>
          <a:xfrm>
            <a:off x="17811750" y="7063676"/>
            <a:ext cx="466725" cy="2194624"/>
            <a:chOff x="0" y="0"/>
            <a:chExt cx="302305" cy="1421492"/>
          </a:xfrm>
        </p:grpSpPr>
        <p:sp>
          <p:nvSpPr>
            <p:cNvPr id="41" name="Freeform 41"/>
            <p:cNvSpPr/>
            <p:nvPr/>
          </p:nvSpPr>
          <p:spPr>
            <a:xfrm>
              <a:off x="0" y="0"/>
              <a:ext cx="302305" cy="1421492"/>
            </a:xfrm>
            <a:custGeom>
              <a:avLst/>
              <a:gdLst/>
              <a:ahLst/>
              <a:cxnLst/>
              <a:rect l="l" t="t" r="r" b="b"/>
              <a:pathLst>
                <a:path w="302305" h="1421492">
                  <a:moveTo>
                    <a:pt x="0" y="0"/>
                  </a:moveTo>
                  <a:lnTo>
                    <a:pt x="302305" y="0"/>
                  </a:lnTo>
                  <a:lnTo>
                    <a:pt x="302305" y="1421492"/>
                  </a:lnTo>
                  <a:lnTo>
                    <a:pt x="0" y="1421492"/>
                  </a:lnTo>
                  <a:close/>
                </a:path>
              </a:pathLst>
            </a:custGeom>
            <a:solidFill>
              <a:srgbClr val="F6A429"/>
            </a:solidFill>
          </p:spPr>
        </p:sp>
      </p:grpSp>
      <p:pic>
        <p:nvPicPr>
          <p:cNvPr id="42" name="Picture 42"/>
          <p:cNvPicPr>
            <a:picLocks noChangeAspect="1"/>
          </p:cNvPicPr>
          <p:nvPr/>
        </p:nvPicPr>
        <p:blipFill>
          <a:blip r:embed="rId4"/>
          <a:srcRect t="1219" b="1219"/>
          <a:stretch>
            <a:fillRect/>
          </a:stretch>
        </p:blipFill>
        <p:spPr>
          <a:xfrm>
            <a:off x="504087" y="1028700"/>
            <a:ext cx="5486400" cy="8018795"/>
          </a:xfrm>
          <a:prstGeom prst="rect">
            <a:avLst/>
          </a:prstGeom>
        </p:spPr>
      </p:pic>
      <p:sp>
        <p:nvSpPr>
          <p:cNvPr id="43" name="AutoShape 43"/>
          <p:cNvSpPr/>
          <p:nvPr/>
        </p:nvSpPr>
        <p:spPr>
          <a:xfrm>
            <a:off x="6768797" y="8505088"/>
            <a:ext cx="10764726" cy="1644902"/>
          </a:xfrm>
          <a:prstGeom prst="rect">
            <a:avLst/>
          </a:prstGeom>
          <a:solidFill>
            <a:srgbClr val="071E32">
              <a:alpha val="29804"/>
            </a:srgbClr>
          </a:solidFill>
        </p:spPr>
      </p:sp>
      <p:sp>
        <p:nvSpPr>
          <p:cNvPr id="44" name="AutoShape 44"/>
          <p:cNvSpPr/>
          <p:nvPr/>
        </p:nvSpPr>
        <p:spPr>
          <a:xfrm>
            <a:off x="6768797" y="8495563"/>
            <a:ext cx="4777276" cy="1644902"/>
          </a:xfrm>
          <a:prstGeom prst="rect">
            <a:avLst/>
          </a:prstGeom>
          <a:solidFill>
            <a:srgbClr val="0D2C47"/>
          </a:solidFill>
        </p:spPr>
      </p:sp>
      <p:grpSp>
        <p:nvGrpSpPr>
          <p:cNvPr id="45" name="Group 45"/>
          <p:cNvGrpSpPr/>
          <p:nvPr/>
        </p:nvGrpSpPr>
        <p:grpSpPr>
          <a:xfrm>
            <a:off x="7198561" y="8600338"/>
            <a:ext cx="783092" cy="1539250"/>
            <a:chOff x="0" y="0"/>
            <a:chExt cx="1044123" cy="2052334"/>
          </a:xfrm>
        </p:grpSpPr>
        <p:pic>
          <p:nvPicPr>
            <p:cNvPr id="46" name="Picture 4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47" name="TextBox 4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dirty="0">
                  <a:solidFill>
                    <a:srgbClr val="13538A"/>
                  </a:solidFill>
                  <a:latin typeface="Clear Sans Bold"/>
                </a:rPr>
                <a:t>06</a:t>
              </a:r>
            </a:p>
          </p:txBody>
        </p:sp>
      </p:grpSp>
      <p:sp>
        <p:nvSpPr>
          <p:cNvPr id="48" name="TextBox 48"/>
          <p:cNvSpPr txBox="1"/>
          <p:nvPr/>
        </p:nvSpPr>
        <p:spPr>
          <a:xfrm>
            <a:off x="8310199" y="8764802"/>
            <a:ext cx="3235874" cy="1013547"/>
          </a:xfrm>
          <a:prstGeom prst="rect">
            <a:avLst/>
          </a:prstGeom>
        </p:spPr>
        <p:txBody>
          <a:bodyPr lIns="0" tIns="0" rIns="0" bIns="0" rtlCol="0" anchor="t">
            <a:spAutoFit/>
          </a:bodyPr>
          <a:lstStyle/>
          <a:p>
            <a:pPr marL="0" lvl="0" indent="0" algn="l">
              <a:lnSpc>
                <a:spcPts val="4127"/>
              </a:lnSpc>
              <a:spcBef>
                <a:spcPct val="0"/>
              </a:spcBef>
            </a:pPr>
            <a:r>
              <a:rPr lang="en-US" sz="3199" spc="124" dirty="0">
                <a:solidFill>
                  <a:srgbClr val="FFFFFF"/>
                </a:solidFill>
                <a:latin typeface="Arimo"/>
              </a:rPr>
              <a:t>KHỞI NGHIỆP &amp; KẾT LUẬN</a:t>
            </a:r>
          </a:p>
        </p:txBody>
      </p:sp>
      <p:grpSp>
        <p:nvGrpSpPr>
          <p:cNvPr id="49" name="Group 49"/>
          <p:cNvGrpSpPr/>
          <p:nvPr/>
        </p:nvGrpSpPr>
        <p:grpSpPr>
          <a:xfrm rot="-8100000">
            <a:off x="10964047" y="8788868"/>
            <a:ext cx="1164053" cy="1162190"/>
            <a:chOff x="0" y="0"/>
            <a:chExt cx="6350000" cy="6339840"/>
          </a:xfrm>
        </p:grpSpPr>
        <p:sp>
          <p:nvSpPr>
            <p:cNvPr id="50" name="Freeform 5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0D2C47"/>
            </a:solidFill>
          </p:spPr>
        </p:sp>
      </p:grpSp>
      <p:sp>
        <p:nvSpPr>
          <p:cNvPr id="51" name="TextBox 51"/>
          <p:cNvSpPr txBox="1"/>
          <p:nvPr/>
        </p:nvSpPr>
        <p:spPr>
          <a:xfrm>
            <a:off x="513612" y="151778"/>
            <a:ext cx="5476875" cy="701929"/>
          </a:xfrm>
          <a:prstGeom prst="rect">
            <a:avLst/>
          </a:prstGeom>
        </p:spPr>
        <p:txBody>
          <a:bodyPr lIns="0" tIns="0" rIns="0" bIns="0" rtlCol="0" anchor="t">
            <a:spAutoFit/>
          </a:bodyPr>
          <a:lstStyle/>
          <a:p>
            <a:pPr marL="0" lvl="0" indent="0">
              <a:lnSpc>
                <a:spcPts val="5632"/>
              </a:lnSpc>
              <a:spcBef>
                <a:spcPct val="0"/>
              </a:spcBef>
            </a:pPr>
            <a:r>
              <a:rPr lang="en-US" sz="4299" spc="128">
                <a:solidFill>
                  <a:srgbClr val="2C92D5"/>
                </a:solidFill>
                <a:latin typeface="Clear Sans Bold"/>
              </a:rPr>
              <a:t>NỘI DUNG CHÍNH</a:t>
            </a:r>
          </a:p>
        </p:txBody>
      </p:sp>
      <p:sp>
        <p:nvSpPr>
          <p:cNvPr id="52" name="TextBox 52"/>
          <p:cNvSpPr txBox="1"/>
          <p:nvPr/>
        </p:nvSpPr>
        <p:spPr>
          <a:xfrm>
            <a:off x="13116576" y="1968136"/>
            <a:ext cx="4142724" cy="1088708"/>
          </a:xfrm>
          <a:prstGeom prst="rect">
            <a:avLst/>
          </a:prstGeom>
        </p:spPr>
        <p:txBody>
          <a:bodyPr lIns="0" tIns="0" rIns="0" bIns="0" rtlCol="0" anchor="t">
            <a:spAutoFit/>
          </a:bodyPr>
          <a:lstStyle/>
          <a:p>
            <a:pPr>
              <a:lnSpc>
                <a:spcPts val="4387"/>
              </a:lnSpc>
            </a:pPr>
            <a:r>
              <a:rPr lang="en-US" sz="2924" spc="146" dirty="0" err="1">
                <a:solidFill>
                  <a:srgbClr val="191919"/>
                </a:solidFill>
                <a:latin typeface="Arimo"/>
              </a:rPr>
              <a:t>Giới</a:t>
            </a:r>
            <a:r>
              <a:rPr lang="en-US" sz="2924" spc="146" dirty="0">
                <a:solidFill>
                  <a:srgbClr val="191919"/>
                </a:solidFill>
                <a:latin typeface="Arimo"/>
              </a:rPr>
              <a:t> </a:t>
            </a:r>
            <a:r>
              <a:rPr lang="en-US" sz="2924" spc="146" dirty="0" err="1">
                <a:solidFill>
                  <a:srgbClr val="191919"/>
                </a:solidFill>
                <a:latin typeface="Arimo"/>
              </a:rPr>
              <a:t>thiệu</a:t>
            </a:r>
            <a:r>
              <a:rPr lang="en-US" sz="2924" spc="146" dirty="0">
                <a:solidFill>
                  <a:srgbClr val="191919"/>
                </a:solidFill>
                <a:latin typeface="Arimo"/>
              </a:rPr>
              <a:t> </a:t>
            </a:r>
            <a:r>
              <a:rPr lang="en-US" sz="2924" spc="146" dirty="0" err="1">
                <a:solidFill>
                  <a:srgbClr val="191919"/>
                </a:solidFill>
                <a:latin typeface="Arimo"/>
              </a:rPr>
              <a:t>đồ</a:t>
            </a:r>
            <a:r>
              <a:rPr lang="en-US" sz="2924" spc="146" dirty="0">
                <a:solidFill>
                  <a:srgbClr val="191919"/>
                </a:solidFill>
                <a:latin typeface="Arimo"/>
              </a:rPr>
              <a:t> </a:t>
            </a:r>
            <a:r>
              <a:rPr lang="en-US" sz="2924" spc="146" dirty="0" err="1">
                <a:solidFill>
                  <a:srgbClr val="191919"/>
                </a:solidFill>
                <a:latin typeface="Arimo"/>
              </a:rPr>
              <a:t>án</a:t>
            </a:r>
            <a:r>
              <a:rPr lang="en-US" sz="2924" spc="146" dirty="0">
                <a:solidFill>
                  <a:srgbClr val="191919"/>
                </a:solidFill>
                <a:latin typeface="Arimo"/>
              </a:rPr>
              <a:t> </a:t>
            </a:r>
            <a:r>
              <a:rPr lang="en-US" sz="2924" spc="146" dirty="0" err="1">
                <a:solidFill>
                  <a:srgbClr val="191919"/>
                </a:solidFill>
                <a:latin typeface="Arimo"/>
              </a:rPr>
              <a:t>và</a:t>
            </a:r>
            <a:r>
              <a:rPr lang="en-US" sz="2924" spc="146" dirty="0">
                <a:solidFill>
                  <a:srgbClr val="191919"/>
                </a:solidFill>
                <a:latin typeface="Arimo"/>
              </a:rPr>
              <a:t> </a:t>
            </a:r>
            <a:r>
              <a:rPr lang="en-US" sz="2924" spc="146" dirty="0" err="1">
                <a:solidFill>
                  <a:srgbClr val="191919"/>
                </a:solidFill>
                <a:latin typeface="Arimo"/>
              </a:rPr>
              <a:t>đưa</a:t>
            </a:r>
            <a:r>
              <a:rPr lang="en-US" sz="2924" spc="146" dirty="0">
                <a:solidFill>
                  <a:srgbClr val="191919"/>
                </a:solidFill>
                <a:latin typeface="Arimo"/>
              </a:rPr>
              <a:t> </a:t>
            </a:r>
            <a:r>
              <a:rPr lang="en-US" sz="2924" spc="146" dirty="0" err="1">
                <a:solidFill>
                  <a:srgbClr val="191919"/>
                </a:solidFill>
                <a:latin typeface="Arimo"/>
              </a:rPr>
              <a:t>ra</a:t>
            </a:r>
            <a:r>
              <a:rPr lang="en-US" sz="2924" spc="146" dirty="0">
                <a:solidFill>
                  <a:srgbClr val="191919"/>
                </a:solidFill>
                <a:latin typeface="Arimo"/>
              </a:rPr>
              <a:t> </a:t>
            </a:r>
            <a:r>
              <a:rPr lang="en-US" sz="2924" spc="146" dirty="0" err="1">
                <a:solidFill>
                  <a:srgbClr val="191919"/>
                </a:solidFill>
                <a:latin typeface="Arimo"/>
              </a:rPr>
              <a:t>các</a:t>
            </a:r>
            <a:r>
              <a:rPr lang="en-US" sz="2924" spc="146" dirty="0">
                <a:solidFill>
                  <a:srgbClr val="191919"/>
                </a:solidFill>
                <a:latin typeface="Arimo"/>
              </a:rPr>
              <a:t> </a:t>
            </a:r>
            <a:r>
              <a:rPr lang="en-US" sz="2924" spc="146" dirty="0" err="1">
                <a:solidFill>
                  <a:srgbClr val="191919"/>
                </a:solidFill>
                <a:latin typeface="Arimo"/>
              </a:rPr>
              <a:t>vấn</a:t>
            </a:r>
            <a:r>
              <a:rPr lang="en-US" sz="2924" spc="146" dirty="0">
                <a:solidFill>
                  <a:srgbClr val="191919"/>
                </a:solidFill>
                <a:latin typeface="Arimo"/>
              </a:rPr>
              <a:t> </a:t>
            </a:r>
            <a:r>
              <a:rPr lang="en-US" sz="2924" spc="146" dirty="0" err="1">
                <a:solidFill>
                  <a:srgbClr val="191919"/>
                </a:solidFill>
                <a:latin typeface="Arimo"/>
              </a:rPr>
              <a:t>đề</a:t>
            </a:r>
            <a:endParaRPr lang="en-US" sz="2924" spc="146" dirty="0">
              <a:solidFill>
                <a:srgbClr val="191919"/>
              </a:solidFill>
              <a:latin typeface="Arimo"/>
            </a:endParaRPr>
          </a:p>
        </p:txBody>
      </p:sp>
      <p:sp>
        <p:nvSpPr>
          <p:cNvPr id="53" name="TextBox 53"/>
          <p:cNvSpPr txBox="1"/>
          <p:nvPr/>
        </p:nvSpPr>
        <p:spPr>
          <a:xfrm>
            <a:off x="12921169" y="630730"/>
            <a:ext cx="4142724" cy="536258"/>
          </a:xfrm>
          <a:prstGeom prst="rect">
            <a:avLst/>
          </a:prstGeom>
        </p:spPr>
        <p:txBody>
          <a:bodyPr lIns="0" tIns="0" rIns="0" bIns="0" rtlCol="0" anchor="t">
            <a:spAutoFit/>
          </a:bodyPr>
          <a:lstStyle/>
          <a:p>
            <a:pPr>
              <a:lnSpc>
                <a:spcPts val="4387"/>
              </a:lnSpc>
            </a:pPr>
            <a:r>
              <a:rPr lang="en-US" sz="2924" spc="146" dirty="0" err="1">
                <a:solidFill>
                  <a:srgbClr val="191919"/>
                </a:solidFill>
                <a:latin typeface="Arimo"/>
              </a:rPr>
              <a:t>Kế</a:t>
            </a:r>
            <a:r>
              <a:rPr lang="en-US" sz="2924" spc="146" dirty="0">
                <a:solidFill>
                  <a:srgbClr val="191919"/>
                </a:solidFill>
                <a:latin typeface="Arimo"/>
              </a:rPr>
              <a:t> </a:t>
            </a:r>
            <a:r>
              <a:rPr lang="en-US" sz="2924" spc="146" dirty="0" err="1">
                <a:solidFill>
                  <a:srgbClr val="191919"/>
                </a:solidFill>
                <a:latin typeface="Arimo"/>
              </a:rPr>
              <a:t>hoạch</a:t>
            </a:r>
            <a:r>
              <a:rPr lang="en-US" sz="2924" spc="146" dirty="0">
                <a:solidFill>
                  <a:srgbClr val="191919"/>
                </a:solidFill>
                <a:latin typeface="Arimo"/>
              </a:rPr>
              <a:t> </a:t>
            </a:r>
            <a:r>
              <a:rPr lang="en-US" sz="2924" spc="146" dirty="0" err="1">
                <a:solidFill>
                  <a:srgbClr val="191919"/>
                </a:solidFill>
                <a:latin typeface="Arimo"/>
              </a:rPr>
              <a:t>của</a:t>
            </a:r>
            <a:r>
              <a:rPr lang="en-US" sz="2924" spc="146" dirty="0">
                <a:solidFill>
                  <a:srgbClr val="191919"/>
                </a:solidFill>
                <a:latin typeface="Arimo"/>
              </a:rPr>
              <a:t> </a:t>
            </a:r>
            <a:r>
              <a:rPr lang="en-US" sz="2924" spc="146" dirty="0" err="1">
                <a:solidFill>
                  <a:srgbClr val="191919"/>
                </a:solidFill>
                <a:latin typeface="Arimo"/>
              </a:rPr>
              <a:t>đồ</a:t>
            </a:r>
            <a:r>
              <a:rPr lang="en-US" sz="2924" spc="146" dirty="0">
                <a:solidFill>
                  <a:srgbClr val="191919"/>
                </a:solidFill>
                <a:latin typeface="Arimo"/>
              </a:rPr>
              <a:t> </a:t>
            </a:r>
            <a:r>
              <a:rPr lang="en-US" sz="2924" spc="146" dirty="0" err="1">
                <a:solidFill>
                  <a:srgbClr val="191919"/>
                </a:solidFill>
                <a:latin typeface="Arimo"/>
              </a:rPr>
              <a:t>án</a:t>
            </a:r>
            <a:endParaRPr lang="en-US" sz="2924" spc="146" dirty="0">
              <a:solidFill>
                <a:srgbClr val="191919"/>
              </a:solidFill>
              <a:latin typeface="Arimo"/>
            </a:endParaRPr>
          </a:p>
        </p:txBody>
      </p:sp>
      <p:sp>
        <p:nvSpPr>
          <p:cNvPr id="54" name="TextBox 54"/>
          <p:cNvSpPr txBox="1"/>
          <p:nvPr/>
        </p:nvSpPr>
        <p:spPr>
          <a:xfrm>
            <a:off x="12921169" y="3710036"/>
            <a:ext cx="4142724" cy="1070611"/>
          </a:xfrm>
          <a:prstGeom prst="rect">
            <a:avLst/>
          </a:prstGeom>
        </p:spPr>
        <p:txBody>
          <a:bodyPr lIns="0" tIns="0" rIns="0" bIns="0" rtlCol="0" anchor="t">
            <a:spAutoFit/>
          </a:bodyPr>
          <a:lstStyle/>
          <a:p>
            <a:pPr>
              <a:lnSpc>
                <a:spcPts val="4349"/>
              </a:lnSpc>
            </a:pPr>
            <a:r>
              <a:rPr lang="en-US" sz="2899" spc="144" dirty="0" err="1">
                <a:solidFill>
                  <a:srgbClr val="191919"/>
                </a:solidFill>
                <a:latin typeface="Arimo"/>
              </a:rPr>
              <a:t>Phân</a:t>
            </a:r>
            <a:r>
              <a:rPr lang="en-US" sz="2899" spc="144" dirty="0">
                <a:solidFill>
                  <a:srgbClr val="191919"/>
                </a:solidFill>
                <a:latin typeface="Arimo"/>
              </a:rPr>
              <a:t> </a:t>
            </a:r>
            <a:r>
              <a:rPr lang="en-US" sz="2899" spc="144" dirty="0" err="1">
                <a:solidFill>
                  <a:srgbClr val="191919"/>
                </a:solidFill>
                <a:latin typeface="Arimo"/>
              </a:rPr>
              <a:t>tích</a:t>
            </a:r>
            <a:r>
              <a:rPr lang="en-US" sz="2899" spc="144" dirty="0">
                <a:solidFill>
                  <a:srgbClr val="191919"/>
                </a:solidFill>
                <a:latin typeface="Arimo"/>
              </a:rPr>
              <a:t> </a:t>
            </a:r>
            <a:r>
              <a:rPr lang="en-US" sz="2899" spc="144" dirty="0" err="1">
                <a:solidFill>
                  <a:srgbClr val="191919"/>
                </a:solidFill>
                <a:latin typeface="Arimo"/>
              </a:rPr>
              <a:t>thiết</a:t>
            </a:r>
            <a:r>
              <a:rPr lang="en-US" sz="2899" spc="144" dirty="0">
                <a:solidFill>
                  <a:srgbClr val="191919"/>
                </a:solidFill>
                <a:latin typeface="Arimo"/>
              </a:rPr>
              <a:t> </a:t>
            </a:r>
            <a:r>
              <a:rPr lang="en-US" sz="2899" spc="144" dirty="0" err="1">
                <a:solidFill>
                  <a:srgbClr val="191919"/>
                </a:solidFill>
                <a:latin typeface="Arimo"/>
              </a:rPr>
              <a:t>kế</a:t>
            </a:r>
            <a:r>
              <a:rPr lang="en-US" sz="2899" spc="144" dirty="0">
                <a:solidFill>
                  <a:srgbClr val="191919"/>
                </a:solidFill>
                <a:latin typeface="Arimo"/>
              </a:rPr>
              <a:t> </a:t>
            </a:r>
            <a:r>
              <a:rPr lang="en-US" sz="2899" spc="144" dirty="0" err="1">
                <a:solidFill>
                  <a:srgbClr val="191919"/>
                </a:solidFill>
                <a:latin typeface="Arimo"/>
              </a:rPr>
              <a:t>hệ</a:t>
            </a:r>
            <a:r>
              <a:rPr lang="en-US" sz="2899" spc="144" dirty="0">
                <a:solidFill>
                  <a:srgbClr val="191919"/>
                </a:solidFill>
                <a:latin typeface="Arimo"/>
              </a:rPr>
              <a:t> </a:t>
            </a:r>
            <a:r>
              <a:rPr lang="en-US" sz="2899" spc="144" dirty="0" err="1">
                <a:solidFill>
                  <a:srgbClr val="191919"/>
                </a:solidFill>
                <a:latin typeface="Arimo"/>
              </a:rPr>
              <a:t>thống</a:t>
            </a:r>
            <a:endParaRPr lang="en-US" sz="2899" spc="144" dirty="0">
              <a:solidFill>
                <a:srgbClr val="191919"/>
              </a:solidFill>
              <a:latin typeface="Arimo"/>
            </a:endParaRPr>
          </a:p>
        </p:txBody>
      </p:sp>
      <p:sp>
        <p:nvSpPr>
          <p:cNvPr id="55" name="TextBox 55"/>
          <p:cNvSpPr txBox="1"/>
          <p:nvPr/>
        </p:nvSpPr>
        <p:spPr>
          <a:xfrm>
            <a:off x="12921169" y="5374228"/>
            <a:ext cx="4142724" cy="1088708"/>
          </a:xfrm>
          <a:prstGeom prst="rect">
            <a:avLst/>
          </a:prstGeom>
        </p:spPr>
        <p:txBody>
          <a:bodyPr lIns="0" tIns="0" rIns="0" bIns="0" rtlCol="0" anchor="t">
            <a:spAutoFit/>
          </a:bodyPr>
          <a:lstStyle/>
          <a:p>
            <a:pPr>
              <a:lnSpc>
                <a:spcPts val="4387"/>
              </a:lnSpc>
            </a:pPr>
            <a:r>
              <a:rPr lang="en-US" sz="2924" spc="146" dirty="0" err="1">
                <a:solidFill>
                  <a:srgbClr val="191919"/>
                </a:solidFill>
                <a:latin typeface="Arimo"/>
              </a:rPr>
              <a:t>Thiết</a:t>
            </a:r>
            <a:r>
              <a:rPr lang="en-US" sz="2924" spc="146" dirty="0">
                <a:solidFill>
                  <a:srgbClr val="191919"/>
                </a:solidFill>
                <a:latin typeface="Arimo"/>
              </a:rPr>
              <a:t> </a:t>
            </a:r>
            <a:r>
              <a:rPr lang="en-US" sz="2924" spc="146" dirty="0" err="1">
                <a:solidFill>
                  <a:srgbClr val="191919"/>
                </a:solidFill>
                <a:latin typeface="Arimo"/>
              </a:rPr>
              <a:t>kế</a:t>
            </a:r>
            <a:r>
              <a:rPr lang="en-US" sz="2924" spc="146" dirty="0">
                <a:solidFill>
                  <a:srgbClr val="191919"/>
                </a:solidFill>
                <a:latin typeface="Arimo"/>
              </a:rPr>
              <a:t> </a:t>
            </a:r>
            <a:r>
              <a:rPr lang="en-US" sz="2924" spc="146" dirty="0" err="1">
                <a:solidFill>
                  <a:srgbClr val="191919"/>
                </a:solidFill>
                <a:latin typeface="Arimo"/>
              </a:rPr>
              <a:t>hệ</a:t>
            </a:r>
            <a:r>
              <a:rPr lang="en-US" sz="2924" spc="146" dirty="0">
                <a:solidFill>
                  <a:srgbClr val="191919"/>
                </a:solidFill>
                <a:latin typeface="Arimo"/>
              </a:rPr>
              <a:t> </a:t>
            </a:r>
            <a:r>
              <a:rPr lang="en-US" sz="2924" spc="146" dirty="0" err="1">
                <a:solidFill>
                  <a:srgbClr val="191919"/>
                </a:solidFill>
                <a:latin typeface="Arimo"/>
              </a:rPr>
              <a:t>giao</a:t>
            </a:r>
            <a:r>
              <a:rPr lang="en-US" sz="2924" spc="146" dirty="0">
                <a:solidFill>
                  <a:srgbClr val="191919"/>
                </a:solidFill>
                <a:latin typeface="Arimo"/>
              </a:rPr>
              <a:t> </a:t>
            </a:r>
            <a:r>
              <a:rPr lang="en-US" sz="2924" spc="146" dirty="0" err="1">
                <a:solidFill>
                  <a:srgbClr val="191919"/>
                </a:solidFill>
                <a:latin typeface="Arimo"/>
              </a:rPr>
              <a:t>diện</a:t>
            </a:r>
            <a:r>
              <a:rPr lang="en-US" sz="2924" spc="146" dirty="0">
                <a:solidFill>
                  <a:srgbClr val="191919"/>
                </a:solidFill>
                <a:latin typeface="Arimo"/>
              </a:rPr>
              <a:t> </a:t>
            </a:r>
            <a:r>
              <a:rPr lang="en-US" sz="2924" spc="146" dirty="0" err="1">
                <a:solidFill>
                  <a:srgbClr val="191919"/>
                </a:solidFill>
                <a:latin typeface="Arimo"/>
              </a:rPr>
              <a:t>và</a:t>
            </a:r>
            <a:r>
              <a:rPr lang="en-US" sz="2924" spc="146" dirty="0">
                <a:solidFill>
                  <a:srgbClr val="191919"/>
                </a:solidFill>
                <a:latin typeface="Arimo"/>
              </a:rPr>
              <a:t> </a:t>
            </a:r>
            <a:r>
              <a:rPr lang="en-US" sz="2924" spc="146" dirty="0" err="1">
                <a:solidFill>
                  <a:srgbClr val="191919"/>
                </a:solidFill>
                <a:latin typeface="Arimo"/>
              </a:rPr>
              <a:t>cơ</a:t>
            </a:r>
            <a:r>
              <a:rPr lang="en-US" sz="2924" spc="146" dirty="0">
                <a:solidFill>
                  <a:srgbClr val="191919"/>
                </a:solidFill>
                <a:latin typeface="Arimo"/>
              </a:rPr>
              <a:t> </a:t>
            </a:r>
            <a:r>
              <a:rPr lang="en-US" sz="2924" spc="146" dirty="0" err="1">
                <a:solidFill>
                  <a:srgbClr val="191919"/>
                </a:solidFill>
                <a:latin typeface="Arimo"/>
              </a:rPr>
              <a:t>sở</a:t>
            </a:r>
            <a:r>
              <a:rPr lang="en-US" sz="2924" spc="146" dirty="0">
                <a:solidFill>
                  <a:srgbClr val="191919"/>
                </a:solidFill>
                <a:latin typeface="Arimo"/>
              </a:rPr>
              <a:t> </a:t>
            </a:r>
            <a:r>
              <a:rPr lang="en-US" sz="2924" spc="146" dirty="0" err="1">
                <a:solidFill>
                  <a:srgbClr val="191919"/>
                </a:solidFill>
                <a:latin typeface="Arimo"/>
              </a:rPr>
              <a:t>dữ</a:t>
            </a:r>
            <a:r>
              <a:rPr lang="en-US" sz="2924" spc="146" dirty="0">
                <a:solidFill>
                  <a:srgbClr val="191919"/>
                </a:solidFill>
                <a:latin typeface="Arimo"/>
              </a:rPr>
              <a:t> </a:t>
            </a:r>
            <a:r>
              <a:rPr lang="en-US" sz="2924" spc="146" dirty="0" err="1">
                <a:solidFill>
                  <a:srgbClr val="191919"/>
                </a:solidFill>
                <a:latin typeface="Arimo"/>
              </a:rPr>
              <a:t>liệu</a:t>
            </a:r>
            <a:endParaRPr lang="en-US" sz="2924" spc="146" dirty="0">
              <a:solidFill>
                <a:srgbClr val="191919"/>
              </a:solidFill>
              <a:latin typeface="Arimo"/>
            </a:endParaRPr>
          </a:p>
        </p:txBody>
      </p:sp>
      <p:sp>
        <p:nvSpPr>
          <p:cNvPr id="56" name="TextBox 56"/>
          <p:cNvSpPr txBox="1"/>
          <p:nvPr/>
        </p:nvSpPr>
        <p:spPr>
          <a:xfrm>
            <a:off x="12921169" y="7052558"/>
            <a:ext cx="4142724" cy="1088708"/>
          </a:xfrm>
          <a:prstGeom prst="rect">
            <a:avLst/>
          </a:prstGeom>
        </p:spPr>
        <p:txBody>
          <a:bodyPr lIns="0" tIns="0" rIns="0" bIns="0" rtlCol="0" anchor="t">
            <a:spAutoFit/>
          </a:bodyPr>
          <a:lstStyle/>
          <a:p>
            <a:pPr>
              <a:lnSpc>
                <a:spcPts val="4387"/>
              </a:lnSpc>
            </a:pPr>
            <a:r>
              <a:rPr lang="en-US" sz="2924" spc="146" dirty="0" err="1">
                <a:solidFill>
                  <a:srgbClr val="191919"/>
                </a:solidFill>
                <a:latin typeface="Arimo"/>
              </a:rPr>
              <a:t>Thực</a:t>
            </a:r>
            <a:r>
              <a:rPr lang="en-US" sz="2924" spc="146" dirty="0">
                <a:solidFill>
                  <a:srgbClr val="191919"/>
                </a:solidFill>
                <a:latin typeface="Arimo"/>
              </a:rPr>
              <a:t> </a:t>
            </a:r>
            <a:r>
              <a:rPr lang="en-US" sz="2924" spc="146" dirty="0" err="1">
                <a:solidFill>
                  <a:srgbClr val="191919"/>
                </a:solidFill>
                <a:latin typeface="Arimo"/>
              </a:rPr>
              <a:t>hiện</a:t>
            </a:r>
            <a:r>
              <a:rPr lang="en-US" sz="2924" spc="146" dirty="0">
                <a:solidFill>
                  <a:srgbClr val="191919"/>
                </a:solidFill>
                <a:latin typeface="Arimo"/>
              </a:rPr>
              <a:t> </a:t>
            </a:r>
            <a:r>
              <a:rPr lang="en-US" sz="2924" spc="146" dirty="0" err="1">
                <a:solidFill>
                  <a:srgbClr val="191919"/>
                </a:solidFill>
                <a:latin typeface="Arimo"/>
              </a:rPr>
              <a:t>làm</a:t>
            </a:r>
            <a:r>
              <a:rPr lang="en-US" sz="2924" spc="146" dirty="0">
                <a:solidFill>
                  <a:srgbClr val="191919"/>
                </a:solidFill>
                <a:latin typeface="Arimo"/>
              </a:rPr>
              <a:t> </a:t>
            </a:r>
            <a:r>
              <a:rPr lang="en-US" sz="2924" spc="146" dirty="0" err="1">
                <a:solidFill>
                  <a:srgbClr val="191919"/>
                </a:solidFill>
                <a:latin typeface="Arimo"/>
              </a:rPr>
              <a:t>đồ</a:t>
            </a:r>
            <a:r>
              <a:rPr lang="en-US" sz="2924" spc="146" dirty="0">
                <a:solidFill>
                  <a:srgbClr val="191919"/>
                </a:solidFill>
                <a:latin typeface="Arimo"/>
              </a:rPr>
              <a:t> </a:t>
            </a:r>
            <a:r>
              <a:rPr lang="en-US" sz="2924" spc="146" dirty="0" err="1">
                <a:solidFill>
                  <a:srgbClr val="191919"/>
                </a:solidFill>
                <a:latin typeface="Arimo"/>
              </a:rPr>
              <a:t>án</a:t>
            </a:r>
            <a:r>
              <a:rPr lang="en-US" sz="2924" spc="146" dirty="0">
                <a:solidFill>
                  <a:srgbClr val="191919"/>
                </a:solidFill>
                <a:latin typeface="Arimo"/>
              </a:rPr>
              <a:t> </a:t>
            </a:r>
            <a:r>
              <a:rPr lang="en-US" sz="2924" spc="146" dirty="0" err="1">
                <a:solidFill>
                  <a:srgbClr val="191919"/>
                </a:solidFill>
                <a:latin typeface="Arimo"/>
              </a:rPr>
              <a:t>và</a:t>
            </a:r>
            <a:r>
              <a:rPr lang="en-US" sz="2924" spc="146" dirty="0">
                <a:solidFill>
                  <a:srgbClr val="191919"/>
                </a:solidFill>
                <a:latin typeface="Arimo"/>
              </a:rPr>
              <a:t> </a:t>
            </a:r>
            <a:r>
              <a:rPr lang="en-US" sz="2924" spc="146" dirty="0" err="1">
                <a:solidFill>
                  <a:srgbClr val="191919"/>
                </a:solidFill>
                <a:latin typeface="Arimo"/>
              </a:rPr>
              <a:t>kiểm</a:t>
            </a:r>
            <a:r>
              <a:rPr lang="en-US" sz="2924" spc="146" dirty="0">
                <a:solidFill>
                  <a:srgbClr val="191919"/>
                </a:solidFill>
                <a:latin typeface="Arimo"/>
              </a:rPr>
              <a:t> </a:t>
            </a:r>
            <a:r>
              <a:rPr lang="en-US" sz="2924" spc="146" dirty="0" err="1">
                <a:solidFill>
                  <a:srgbClr val="191919"/>
                </a:solidFill>
                <a:latin typeface="Arimo"/>
              </a:rPr>
              <a:t>thử</a:t>
            </a:r>
            <a:r>
              <a:rPr lang="en-US" sz="2924" spc="146" dirty="0">
                <a:solidFill>
                  <a:srgbClr val="191919"/>
                </a:solidFill>
                <a:latin typeface="Arimo"/>
              </a:rPr>
              <a:t> </a:t>
            </a:r>
            <a:r>
              <a:rPr lang="en-US" sz="2924" spc="146" dirty="0" err="1">
                <a:solidFill>
                  <a:srgbClr val="191919"/>
                </a:solidFill>
                <a:latin typeface="Arimo"/>
              </a:rPr>
              <a:t>phần</a:t>
            </a:r>
            <a:r>
              <a:rPr lang="en-US" sz="2924" spc="146" dirty="0">
                <a:solidFill>
                  <a:srgbClr val="191919"/>
                </a:solidFill>
                <a:latin typeface="Arimo"/>
              </a:rPr>
              <a:t> </a:t>
            </a:r>
            <a:r>
              <a:rPr lang="en-US" sz="2924" spc="146" dirty="0" err="1">
                <a:solidFill>
                  <a:srgbClr val="191919"/>
                </a:solidFill>
                <a:latin typeface="Arimo"/>
              </a:rPr>
              <a:t>mền</a:t>
            </a:r>
            <a:endParaRPr lang="en-US" sz="2924" spc="146" dirty="0">
              <a:solidFill>
                <a:srgbClr val="191919"/>
              </a:solidFill>
              <a:latin typeface="Arimo"/>
            </a:endParaRPr>
          </a:p>
        </p:txBody>
      </p:sp>
      <p:sp>
        <p:nvSpPr>
          <p:cNvPr id="57" name="TextBox 57"/>
          <p:cNvSpPr txBox="1"/>
          <p:nvPr/>
        </p:nvSpPr>
        <p:spPr>
          <a:xfrm>
            <a:off x="8314204" y="394432"/>
            <a:ext cx="3235874" cy="1012317"/>
          </a:xfrm>
          <a:prstGeom prst="rect">
            <a:avLst/>
          </a:prstGeom>
        </p:spPr>
        <p:txBody>
          <a:bodyPr lIns="0" tIns="0" rIns="0" bIns="0" rtlCol="0" anchor="t">
            <a:spAutoFit/>
          </a:bodyPr>
          <a:lstStyle/>
          <a:p>
            <a:pPr marL="0" lvl="0" indent="0" algn="l">
              <a:lnSpc>
                <a:spcPts val="3998"/>
              </a:lnSpc>
              <a:spcBef>
                <a:spcPct val="0"/>
              </a:spcBef>
            </a:pPr>
            <a:r>
              <a:rPr lang="en-US" sz="3099" spc="120" dirty="0">
                <a:solidFill>
                  <a:srgbClr val="FFFFFF"/>
                </a:solidFill>
                <a:latin typeface="Arimo"/>
              </a:rPr>
              <a:t>KẾ HOẠCH THỰC HIỆN</a:t>
            </a:r>
          </a:p>
        </p:txBody>
      </p:sp>
      <p:sp>
        <p:nvSpPr>
          <p:cNvPr id="58" name="TextBox 58"/>
          <p:cNvSpPr txBox="1"/>
          <p:nvPr/>
        </p:nvSpPr>
        <p:spPr>
          <a:xfrm>
            <a:off x="8314204" y="3994711"/>
            <a:ext cx="3235874" cy="544449"/>
          </a:xfrm>
          <a:prstGeom prst="rect">
            <a:avLst/>
          </a:prstGeom>
        </p:spPr>
        <p:txBody>
          <a:bodyPr lIns="0" tIns="0" rIns="0" bIns="0" rtlCol="0" anchor="t">
            <a:spAutoFit/>
          </a:bodyPr>
          <a:lstStyle/>
          <a:p>
            <a:pPr marL="0" lvl="0" indent="0" algn="l">
              <a:lnSpc>
                <a:spcPts val="4127"/>
              </a:lnSpc>
              <a:spcBef>
                <a:spcPct val="0"/>
              </a:spcBef>
            </a:pPr>
            <a:r>
              <a:rPr lang="en-US" sz="3199" spc="124" dirty="0">
                <a:solidFill>
                  <a:srgbClr val="FFFFFF"/>
                </a:solidFill>
                <a:latin typeface="Arimo"/>
              </a:rPr>
              <a:t>PHÂN TÍCH</a:t>
            </a:r>
          </a:p>
        </p:txBody>
      </p:sp>
      <p:sp>
        <p:nvSpPr>
          <p:cNvPr id="59" name="TextBox 59"/>
          <p:cNvSpPr txBox="1"/>
          <p:nvPr/>
        </p:nvSpPr>
        <p:spPr>
          <a:xfrm>
            <a:off x="8314204" y="5682121"/>
            <a:ext cx="3235874" cy="544449"/>
          </a:xfrm>
          <a:prstGeom prst="rect">
            <a:avLst/>
          </a:prstGeom>
        </p:spPr>
        <p:txBody>
          <a:bodyPr lIns="0" tIns="0" rIns="0" bIns="0" rtlCol="0" anchor="t">
            <a:spAutoFit/>
          </a:bodyPr>
          <a:lstStyle/>
          <a:p>
            <a:pPr marL="0" lvl="0" indent="0" algn="l">
              <a:lnSpc>
                <a:spcPts val="4127"/>
              </a:lnSpc>
              <a:spcBef>
                <a:spcPct val="0"/>
              </a:spcBef>
            </a:pPr>
            <a:r>
              <a:rPr lang="en-US" sz="3199" spc="124">
                <a:solidFill>
                  <a:srgbClr val="FFFFFF"/>
                </a:solidFill>
                <a:latin typeface="Arimo"/>
              </a:rPr>
              <a:t>THIẾT KẾ</a:t>
            </a:r>
          </a:p>
        </p:txBody>
      </p:sp>
      <p:sp>
        <p:nvSpPr>
          <p:cNvPr id="60" name="TextBox 60"/>
          <p:cNvSpPr txBox="1"/>
          <p:nvPr/>
        </p:nvSpPr>
        <p:spPr>
          <a:xfrm>
            <a:off x="8323371" y="6967880"/>
            <a:ext cx="3235874" cy="1013547"/>
          </a:xfrm>
          <a:prstGeom prst="rect">
            <a:avLst/>
          </a:prstGeom>
        </p:spPr>
        <p:txBody>
          <a:bodyPr lIns="0" tIns="0" rIns="0" bIns="0" rtlCol="0" anchor="t">
            <a:spAutoFit/>
          </a:bodyPr>
          <a:lstStyle/>
          <a:p>
            <a:pPr marL="0" lvl="0" indent="0" algn="l">
              <a:lnSpc>
                <a:spcPts val="4127"/>
              </a:lnSpc>
              <a:spcBef>
                <a:spcPct val="0"/>
              </a:spcBef>
            </a:pPr>
            <a:r>
              <a:rPr lang="en-US" sz="3199" spc="124">
                <a:solidFill>
                  <a:srgbClr val="FFFFFF"/>
                </a:solidFill>
                <a:latin typeface="Arimo"/>
              </a:rPr>
              <a:t>HIỆN THỰC ỨNG DỤNG </a:t>
            </a:r>
          </a:p>
        </p:txBody>
      </p:sp>
      <p:sp>
        <p:nvSpPr>
          <p:cNvPr id="61" name="TextBox 61"/>
          <p:cNvSpPr txBox="1"/>
          <p:nvPr/>
        </p:nvSpPr>
        <p:spPr>
          <a:xfrm>
            <a:off x="1070705" y="9531459"/>
            <a:ext cx="4353163" cy="660956"/>
          </a:xfrm>
          <a:prstGeom prst="rect">
            <a:avLst/>
          </a:prstGeom>
        </p:spPr>
        <p:txBody>
          <a:bodyPr lIns="0" tIns="0" rIns="0" bIns="0" rtlCol="0" anchor="t">
            <a:spAutoFit/>
          </a:bodyPr>
          <a:lstStyle/>
          <a:p>
            <a:pPr algn="ctr">
              <a:lnSpc>
                <a:spcPts val="5021"/>
              </a:lnSpc>
            </a:pPr>
            <a:r>
              <a:rPr lang="en-US" sz="5021" spc="793">
                <a:solidFill>
                  <a:srgbClr val="FFFFFF"/>
                </a:solidFill>
                <a:latin typeface="HK Modular"/>
              </a:rPr>
              <a:t>NHÓM 22</a:t>
            </a:r>
          </a:p>
        </p:txBody>
      </p:sp>
      <p:sp>
        <p:nvSpPr>
          <p:cNvPr id="62" name="TextBox 62"/>
          <p:cNvSpPr txBox="1"/>
          <p:nvPr/>
        </p:nvSpPr>
        <p:spPr>
          <a:xfrm>
            <a:off x="12921169" y="8749644"/>
            <a:ext cx="4142724" cy="1088708"/>
          </a:xfrm>
          <a:prstGeom prst="rect">
            <a:avLst/>
          </a:prstGeom>
        </p:spPr>
        <p:txBody>
          <a:bodyPr lIns="0" tIns="0" rIns="0" bIns="0" rtlCol="0" anchor="t">
            <a:spAutoFit/>
          </a:bodyPr>
          <a:lstStyle/>
          <a:p>
            <a:pPr>
              <a:lnSpc>
                <a:spcPts val="4387"/>
              </a:lnSpc>
            </a:pPr>
            <a:r>
              <a:rPr lang="en-US" sz="2924" spc="146" dirty="0" err="1">
                <a:solidFill>
                  <a:srgbClr val="191919"/>
                </a:solidFill>
                <a:latin typeface="Arimo"/>
              </a:rPr>
              <a:t>Kết</a:t>
            </a:r>
            <a:r>
              <a:rPr lang="en-US" sz="2924" spc="146" dirty="0">
                <a:solidFill>
                  <a:srgbClr val="191919"/>
                </a:solidFill>
                <a:latin typeface="Arimo"/>
              </a:rPr>
              <a:t> </a:t>
            </a:r>
            <a:r>
              <a:rPr lang="en-US" sz="2924" spc="146" dirty="0" err="1">
                <a:solidFill>
                  <a:srgbClr val="191919"/>
                </a:solidFill>
                <a:latin typeface="Arimo"/>
              </a:rPr>
              <a:t>quả</a:t>
            </a:r>
            <a:r>
              <a:rPr lang="en-US" sz="2924" spc="146" dirty="0">
                <a:solidFill>
                  <a:srgbClr val="191919"/>
                </a:solidFill>
                <a:latin typeface="Arimo"/>
              </a:rPr>
              <a:t> </a:t>
            </a:r>
            <a:r>
              <a:rPr lang="en-US" sz="2924" spc="146" dirty="0" err="1">
                <a:solidFill>
                  <a:srgbClr val="191919"/>
                </a:solidFill>
                <a:latin typeface="Arimo"/>
              </a:rPr>
              <a:t>đạt</a:t>
            </a:r>
            <a:r>
              <a:rPr lang="en-US" sz="2924" spc="146" dirty="0">
                <a:solidFill>
                  <a:srgbClr val="191919"/>
                </a:solidFill>
                <a:latin typeface="Arimo"/>
              </a:rPr>
              <a:t> </a:t>
            </a:r>
            <a:r>
              <a:rPr lang="en-US" sz="2924" spc="146" dirty="0" err="1">
                <a:solidFill>
                  <a:srgbClr val="191919"/>
                </a:solidFill>
                <a:latin typeface="Arimo"/>
              </a:rPr>
              <a:t>được</a:t>
            </a:r>
            <a:r>
              <a:rPr lang="en-US" sz="2924" spc="146" dirty="0">
                <a:solidFill>
                  <a:srgbClr val="191919"/>
                </a:solidFill>
                <a:latin typeface="Arimo"/>
              </a:rPr>
              <a:t> </a:t>
            </a:r>
            <a:r>
              <a:rPr lang="en-US" sz="2924" spc="146" dirty="0" err="1">
                <a:solidFill>
                  <a:srgbClr val="191919"/>
                </a:solidFill>
                <a:latin typeface="Arimo"/>
              </a:rPr>
              <a:t>và</a:t>
            </a:r>
            <a:r>
              <a:rPr lang="en-US" sz="2924" spc="146" dirty="0">
                <a:solidFill>
                  <a:srgbClr val="191919"/>
                </a:solidFill>
                <a:latin typeface="Arimo"/>
              </a:rPr>
              <a:t> </a:t>
            </a:r>
            <a:r>
              <a:rPr lang="en-US" sz="2924" spc="146" dirty="0" err="1">
                <a:solidFill>
                  <a:srgbClr val="191919"/>
                </a:solidFill>
                <a:latin typeface="Arimo"/>
              </a:rPr>
              <a:t>hướng</a:t>
            </a:r>
            <a:r>
              <a:rPr lang="en-US" sz="2924" spc="146" dirty="0">
                <a:solidFill>
                  <a:srgbClr val="191919"/>
                </a:solidFill>
                <a:latin typeface="Arimo"/>
              </a:rPr>
              <a:t> </a:t>
            </a:r>
            <a:r>
              <a:rPr lang="en-US" sz="2924" spc="146" dirty="0" err="1">
                <a:solidFill>
                  <a:srgbClr val="191919"/>
                </a:solidFill>
                <a:latin typeface="Arimo"/>
              </a:rPr>
              <a:t>phát</a:t>
            </a:r>
            <a:r>
              <a:rPr lang="en-US" sz="2924" spc="146" dirty="0">
                <a:solidFill>
                  <a:srgbClr val="191919"/>
                </a:solidFill>
                <a:latin typeface="Arimo"/>
              </a:rPr>
              <a:t> </a:t>
            </a:r>
            <a:r>
              <a:rPr lang="en-US" sz="2924" spc="146" dirty="0" err="1">
                <a:solidFill>
                  <a:srgbClr val="191919"/>
                </a:solidFill>
                <a:latin typeface="Arimo"/>
              </a:rPr>
              <a:t>triển</a:t>
            </a:r>
            <a:r>
              <a:rPr lang="en-US" sz="2924" spc="146" dirty="0">
                <a:solidFill>
                  <a:srgbClr val="191919"/>
                </a:solidFill>
                <a:latin typeface="Arimo"/>
              </a:rPr>
              <a:t> </a:t>
            </a:r>
          </a:p>
        </p:txBody>
      </p:sp>
      <p:sp>
        <p:nvSpPr>
          <p:cNvPr id="69" name="TextBox 59">
            <a:extLst>
              <a:ext uri="{FF2B5EF4-FFF2-40B4-BE49-F238E27FC236}">
                <a16:creationId xmlns:a16="http://schemas.microsoft.com/office/drawing/2014/main" id="{D928A3D9-AB43-DAB3-2490-F80F3CCB8453}"/>
              </a:ext>
            </a:extLst>
          </p:cNvPr>
          <p:cNvSpPr txBox="1"/>
          <p:nvPr/>
        </p:nvSpPr>
        <p:spPr>
          <a:xfrm>
            <a:off x="8310200" y="5682121"/>
            <a:ext cx="3235874" cy="544449"/>
          </a:xfrm>
          <a:prstGeom prst="rect">
            <a:avLst/>
          </a:prstGeom>
        </p:spPr>
        <p:txBody>
          <a:bodyPr lIns="0" tIns="0" rIns="0" bIns="0" rtlCol="0" anchor="t">
            <a:spAutoFit/>
          </a:bodyPr>
          <a:lstStyle/>
          <a:p>
            <a:pPr marL="0" lvl="0" indent="0" algn="l">
              <a:lnSpc>
                <a:spcPts val="4127"/>
              </a:lnSpc>
              <a:spcBef>
                <a:spcPct val="0"/>
              </a:spcBef>
            </a:pPr>
            <a:r>
              <a:rPr lang="en-US" sz="3199" spc="124">
                <a:solidFill>
                  <a:srgbClr val="FFFFFF"/>
                </a:solidFill>
                <a:latin typeface="Arimo"/>
              </a:rPr>
              <a:t>THIẾT KẾ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inVertic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1000"/>
                                        <p:tgtEl>
                                          <p:spTgt spid="57"/>
                                        </p:tgtEl>
                                      </p:cBhvr>
                                    </p:animEffect>
                                    <p:anim calcmode="lin" valueType="num">
                                      <p:cBhvr>
                                        <p:cTn id="23" dur="1000" fill="hold"/>
                                        <p:tgtEl>
                                          <p:spTgt spid="57"/>
                                        </p:tgtEl>
                                        <p:attrNameLst>
                                          <p:attrName>ppt_x</p:attrName>
                                        </p:attrNameLst>
                                      </p:cBhvr>
                                      <p:tavLst>
                                        <p:tav tm="0">
                                          <p:val>
                                            <p:strVal val="#ppt_x"/>
                                          </p:val>
                                        </p:tav>
                                        <p:tav tm="100000">
                                          <p:val>
                                            <p:strVal val="#ppt_x"/>
                                          </p:val>
                                        </p:tav>
                                      </p:tavLst>
                                    </p:anim>
                                    <p:anim calcmode="lin" valueType="num">
                                      <p:cBhvr>
                                        <p:cTn id="24" dur="1000" fill="hold"/>
                                        <p:tgtEl>
                                          <p:spTgt spid="5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0"/>
                                        <p:tgtEl>
                                          <p:spTgt spid="52"/>
                                        </p:tgtEl>
                                      </p:cBhvr>
                                    </p:animEffect>
                                    <p:anim calcmode="lin" valueType="num">
                                      <p:cBhvr>
                                        <p:cTn id="65" dur="1000" fill="hold"/>
                                        <p:tgtEl>
                                          <p:spTgt spid="52"/>
                                        </p:tgtEl>
                                        <p:attrNameLst>
                                          <p:attrName>ppt_x</p:attrName>
                                        </p:attrNameLst>
                                      </p:cBhvr>
                                      <p:tavLst>
                                        <p:tav tm="0">
                                          <p:val>
                                            <p:strVal val="#ppt_x"/>
                                          </p:val>
                                        </p:tav>
                                        <p:tav tm="100000">
                                          <p:val>
                                            <p:strVal val="#ppt_x"/>
                                          </p:val>
                                        </p:tav>
                                      </p:tavLst>
                                    </p:anim>
                                    <p:anim calcmode="lin" valueType="num">
                                      <p:cBhvr>
                                        <p:cTn id="66" dur="1000" fill="hold"/>
                                        <p:tgtEl>
                                          <p:spTgt spid="52"/>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1000"/>
                                        <p:tgtEl>
                                          <p:spTgt spid="6"/>
                                        </p:tgtEl>
                                      </p:cBhvr>
                                    </p:animEffect>
                                    <p:anim calcmode="lin" valueType="num">
                                      <p:cBhvr>
                                        <p:cTn id="70" dur="1000" fill="hold"/>
                                        <p:tgtEl>
                                          <p:spTgt spid="6"/>
                                        </p:tgtEl>
                                        <p:attrNameLst>
                                          <p:attrName>ppt_x</p:attrName>
                                        </p:attrNameLst>
                                      </p:cBhvr>
                                      <p:tavLst>
                                        <p:tav tm="0">
                                          <p:val>
                                            <p:strVal val="#ppt_x"/>
                                          </p:val>
                                        </p:tav>
                                        <p:tav tm="100000">
                                          <p:val>
                                            <p:strVal val="#ppt_x"/>
                                          </p:val>
                                        </p:tav>
                                      </p:tavLst>
                                    </p:anim>
                                    <p:anim calcmode="lin" valueType="num">
                                      <p:cBhvr>
                                        <p:cTn id="7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1000"/>
                                        <p:tgtEl>
                                          <p:spTgt spid="13"/>
                                        </p:tgtEl>
                                      </p:cBhvr>
                                    </p:animEffect>
                                    <p:anim calcmode="lin" valueType="num">
                                      <p:cBhvr>
                                        <p:cTn id="77" dur="1000" fill="hold"/>
                                        <p:tgtEl>
                                          <p:spTgt spid="13"/>
                                        </p:tgtEl>
                                        <p:attrNameLst>
                                          <p:attrName>ppt_x</p:attrName>
                                        </p:attrNameLst>
                                      </p:cBhvr>
                                      <p:tavLst>
                                        <p:tav tm="0">
                                          <p:val>
                                            <p:strVal val="#ppt_x"/>
                                          </p:val>
                                        </p:tav>
                                        <p:tav tm="100000">
                                          <p:val>
                                            <p:strVal val="#ppt_x"/>
                                          </p:val>
                                        </p:tav>
                                      </p:tavLst>
                                    </p:anim>
                                    <p:anim calcmode="lin" valueType="num">
                                      <p:cBhvr>
                                        <p:cTn id="78" dur="1000" fill="hold"/>
                                        <p:tgtEl>
                                          <p:spTgt spid="13"/>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1000"/>
                                        <p:tgtEl>
                                          <p:spTgt spid="58"/>
                                        </p:tgtEl>
                                      </p:cBhvr>
                                    </p:animEffect>
                                    <p:anim calcmode="lin" valueType="num">
                                      <p:cBhvr>
                                        <p:cTn id="82" dur="1000" fill="hold"/>
                                        <p:tgtEl>
                                          <p:spTgt spid="58"/>
                                        </p:tgtEl>
                                        <p:attrNameLst>
                                          <p:attrName>ppt_x</p:attrName>
                                        </p:attrNameLst>
                                      </p:cBhvr>
                                      <p:tavLst>
                                        <p:tav tm="0">
                                          <p:val>
                                            <p:strVal val="#ppt_x"/>
                                          </p:val>
                                        </p:tav>
                                        <p:tav tm="100000">
                                          <p:val>
                                            <p:strVal val="#ppt_x"/>
                                          </p:val>
                                        </p:tav>
                                      </p:tavLst>
                                    </p:anim>
                                    <p:anim calcmode="lin" valueType="num">
                                      <p:cBhvr>
                                        <p:cTn id="83" dur="1000" fill="hold"/>
                                        <p:tgtEl>
                                          <p:spTgt spid="58"/>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ppt_x</p:attrName>
                                        </p:attrNameLst>
                                      </p:cBhvr>
                                      <p:tavLst>
                                        <p:tav tm="0">
                                          <p:val>
                                            <p:strVal val="#ppt_x"/>
                                          </p:val>
                                        </p:tav>
                                        <p:tav tm="100000">
                                          <p:val>
                                            <p:strVal val="#ppt_x"/>
                                          </p:val>
                                        </p:tav>
                                      </p:tavLst>
                                    </p:anim>
                                    <p:anim calcmode="lin" valueType="num">
                                      <p:cBhvr>
                                        <p:cTn id="88" dur="1000" fill="hold"/>
                                        <p:tgtEl>
                                          <p:spTgt spid="1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1000"/>
                                        <p:tgtEl>
                                          <p:spTgt spid="31"/>
                                        </p:tgtEl>
                                      </p:cBhvr>
                                    </p:animEffect>
                                    <p:anim calcmode="lin" valueType="num">
                                      <p:cBhvr>
                                        <p:cTn id="92" dur="1000" fill="hold"/>
                                        <p:tgtEl>
                                          <p:spTgt spid="31"/>
                                        </p:tgtEl>
                                        <p:attrNameLst>
                                          <p:attrName>ppt_x</p:attrName>
                                        </p:attrNameLst>
                                      </p:cBhvr>
                                      <p:tavLst>
                                        <p:tav tm="0">
                                          <p:val>
                                            <p:strVal val="#ppt_x"/>
                                          </p:val>
                                        </p:tav>
                                        <p:tav tm="100000">
                                          <p:val>
                                            <p:strVal val="#ppt_x"/>
                                          </p:val>
                                        </p:tav>
                                      </p:tavLst>
                                    </p:anim>
                                    <p:anim calcmode="lin" valueType="num">
                                      <p:cBhvr>
                                        <p:cTn id="93" dur="1000" fill="hold"/>
                                        <p:tgtEl>
                                          <p:spTgt spid="3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1000"/>
                                        <p:tgtEl>
                                          <p:spTgt spid="54"/>
                                        </p:tgtEl>
                                      </p:cBhvr>
                                    </p:animEffect>
                                    <p:anim calcmode="lin" valueType="num">
                                      <p:cBhvr>
                                        <p:cTn id="97" dur="1000" fill="hold"/>
                                        <p:tgtEl>
                                          <p:spTgt spid="54"/>
                                        </p:tgtEl>
                                        <p:attrNameLst>
                                          <p:attrName>ppt_x</p:attrName>
                                        </p:attrNameLst>
                                      </p:cBhvr>
                                      <p:tavLst>
                                        <p:tav tm="0">
                                          <p:val>
                                            <p:strVal val="#ppt_x"/>
                                          </p:val>
                                        </p:tav>
                                        <p:tav tm="100000">
                                          <p:val>
                                            <p:strVal val="#ppt_x"/>
                                          </p:val>
                                        </p:tav>
                                      </p:tavLst>
                                    </p:anim>
                                    <p:anim calcmode="lin" valueType="num">
                                      <p:cBhvr>
                                        <p:cTn id="98" dur="1000" fill="hold"/>
                                        <p:tgtEl>
                                          <p:spTgt spid="54"/>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1000"/>
                                        <p:tgtEl>
                                          <p:spTgt spid="11"/>
                                        </p:tgtEl>
                                      </p:cBhvr>
                                    </p:animEffect>
                                    <p:anim calcmode="lin" valueType="num">
                                      <p:cBhvr>
                                        <p:cTn id="102" dur="1000" fill="hold"/>
                                        <p:tgtEl>
                                          <p:spTgt spid="11"/>
                                        </p:tgtEl>
                                        <p:attrNameLst>
                                          <p:attrName>ppt_x</p:attrName>
                                        </p:attrNameLst>
                                      </p:cBhvr>
                                      <p:tavLst>
                                        <p:tav tm="0">
                                          <p:val>
                                            <p:strVal val="#ppt_x"/>
                                          </p:val>
                                        </p:tav>
                                        <p:tav tm="100000">
                                          <p:val>
                                            <p:strVal val="#ppt_x"/>
                                          </p:val>
                                        </p:tav>
                                      </p:tavLst>
                                    </p:anim>
                                    <p:anim calcmode="lin" valueType="num">
                                      <p:cBhvr>
                                        <p:cTn id="10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1000"/>
                                        <p:tgtEl>
                                          <p:spTgt spid="69"/>
                                        </p:tgtEl>
                                      </p:cBhvr>
                                    </p:animEffect>
                                    <p:anim calcmode="lin" valueType="num">
                                      <p:cBhvr>
                                        <p:cTn id="109" dur="1000" fill="hold"/>
                                        <p:tgtEl>
                                          <p:spTgt spid="69"/>
                                        </p:tgtEl>
                                        <p:attrNameLst>
                                          <p:attrName>ppt_x</p:attrName>
                                        </p:attrNameLst>
                                      </p:cBhvr>
                                      <p:tavLst>
                                        <p:tav tm="0">
                                          <p:val>
                                            <p:strVal val="#ppt_x"/>
                                          </p:val>
                                        </p:tav>
                                        <p:tav tm="100000">
                                          <p:val>
                                            <p:strVal val="#ppt_x"/>
                                          </p:val>
                                        </p:tav>
                                      </p:tavLst>
                                    </p:anim>
                                    <p:anim calcmode="lin" valueType="num">
                                      <p:cBhvr>
                                        <p:cTn id="110" dur="1000" fill="hold"/>
                                        <p:tgtEl>
                                          <p:spTgt spid="69"/>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fade">
                                      <p:cBhvr>
                                        <p:cTn id="113" dur="1000"/>
                                        <p:tgtEl>
                                          <p:spTgt spid="16"/>
                                        </p:tgtEl>
                                      </p:cBhvr>
                                    </p:animEffect>
                                    <p:anim calcmode="lin" valueType="num">
                                      <p:cBhvr>
                                        <p:cTn id="114" dur="1000" fill="hold"/>
                                        <p:tgtEl>
                                          <p:spTgt spid="16"/>
                                        </p:tgtEl>
                                        <p:attrNameLst>
                                          <p:attrName>ppt_x</p:attrName>
                                        </p:attrNameLst>
                                      </p:cBhvr>
                                      <p:tavLst>
                                        <p:tav tm="0">
                                          <p:val>
                                            <p:strVal val="#ppt_x"/>
                                          </p:val>
                                        </p:tav>
                                        <p:tav tm="100000">
                                          <p:val>
                                            <p:strVal val="#ppt_x"/>
                                          </p:val>
                                        </p:tav>
                                      </p:tavLst>
                                    </p:anim>
                                    <p:anim calcmode="lin" valueType="num">
                                      <p:cBhvr>
                                        <p:cTn id="115" dur="1000" fill="hold"/>
                                        <p:tgtEl>
                                          <p:spTgt spid="16"/>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1000"/>
                                        <p:tgtEl>
                                          <p:spTgt spid="34"/>
                                        </p:tgtEl>
                                      </p:cBhvr>
                                    </p:animEffect>
                                    <p:anim calcmode="lin" valueType="num">
                                      <p:cBhvr>
                                        <p:cTn id="119" dur="1000" fill="hold"/>
                                        <p:tgtEl>
                                          <p:spTgt spid="34"/>
                                        </p:tgtEl>
                                        <p:attrNameLst>
                                          <p:attrName>ppt_x</p:attrName>
                                        </p:attrNameLst>
                                      </p:cBhvr>
                                      <p:tavLst>
                                        <p:tav tm="0">
                                          <p:val>
                                            <p:strVal val="#ppt_x"/>
                                          </p:val>
                                        </p:tav>
                                        <p:tav tm="100000">
                                          <p:val>
                                            <p:strVal val="#ppt_x"/>
                                          </p:val>
                                        </p:tav>
                                      </p:tavLst>
                                    </p:anim>
                                    <p:anim calcmode="lin" valueType="num">
                                      <p:cBhvr>
                                        <p:cTn id="120" dur="1000" fill="hold"/>
                                        <p:tgtEl>
                                          <p:spTgt spid="34"/>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fade">
                                      <p:cBhvr>
                                        <p:cTn id="123" dur="1000"/>
                                        <p:tgtEl>
                                          <p:spTgt spid="17"/>
                                        </p:tgtEl>
                                      </p:cBhvr>
                                    </p:animEffect>
                                    <p:anim calcmode="lin" valueType="num">
                                      <p:cBhvr>
                                        <p:cTn id="124" dur="1000" fill="hold"/>
                                        <p:tgtEl>
                                          <p:spTgt spid="17"/>
                                        </p:tgtEl>
                                        <p:attrNameLst>
                                          <p:attrName>ppt_x</p:attrName>
                                        </p:attrNameLst>
                                      </p:cBhvr>
                                      <p:tavLst>
                                        <p:tav tm="0">
                                          <p:val>
                                            <p:strVal val="#ppt_x"/>
                                          </p:val>
                                        </p:tav>
                                        <p:tav tm="100000">
                                          <p:val>
                                            <p:strVal val="#ppt_x"/>
                                          </p:val>
                                        </p:tav>
                                      </p:tavLst>
                                    </p:anim>
                                    <p:anim calcmode="lin" valueType="num">
                                      <p:cBhvr>
                                        <p:cTn id="125" dur="1000" fill="hold"/>
                                        <p:tgtEl>
                                          <p:spTgt spid="17"/>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15"/>
                                        </p:tgtEl>
                                        <p:attrNameLst>
                                          <p:attrName>style.visibility</p:attrName>
                                        </p:attrNameLst>
                                      </p:cBhvr>
                                      <p:to>
                                        <p:strVal val="visible"/>
                                      </p:to>
                                    </p:set>
                                    <p:animEffect transition="in" filter="fade">
                                      <p:cBhvr>
                                        <p:cTn id="128" dur="1000"/>
                                        <p:tgtEl>
                                          <p:spTgt spid="15"/>
                                        </p:tgtEl>
                                      </p:cBhvr>
                                    </p:animEffect>
                                    <p:anim calcmode="lin" valueType="num">
                                      <p:cBhvr>
                                        <p:cTn id="129" dur="1000" fill="hold"/>
                                        <p:tgtEl>
                                          <p:spTgt spid="15"/>
                                        </p:tgtEl>
                                        <p:attrNameLst>
                                          <p:attrName>ppt_x</p:attrName>
                                        </p:attrNameLst>
                                      </p:cBhvr>
                                      <p:tavLst>
                                        <p:tav tm="0">
                                          <p:val>
                                            <p:strVal val="#ppt_x"/>
                                          </p:val>
                                        </p:tav>
                                        <p:tav tm="100000">
                                          <p:val>
                                            <p:strVal val="#ppt_x"/>
                                          </p:val>
                                        </p:tav>
                                      </p:tavLst>
                                    </p:anim>
                                    <p:anim calcmode="lin" valueType="num">
                                      <p:cBhvr>
                                        <p:cTn id="130" dur="1000" fill="hold"/>
                                        <p:tgtEl>
                                          <p:spTgt spid="15"/>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1000"/>
                                        <p:tgtEl>
                                          <p:spTgt spid="55"/>
                                        </p:tgtEl>
                                      </p:cBhvr>
                                    </p:animEffect>
                                    <p:anim calcmode="lin" valueType="num">
                                      <p:cBhvr>
                                        <p:cTn id="134" dur="1000" fill="hold"/>
                                        <p:tgtEl>
                                          <p:spTgt spid="55"/>
                                        </p:tgtEl>
                                        <p:attrNameLst>
                                          <p:attrName>ppt_x</p:attrName>
                                        </p:attrNameLst>
                                      </p:cBhvr>
                                      <p:tavLst>
                                        <p:tav tm="0">
                                          <p:val>
                                            <p:strVal val="#ppt_x"/>
                                          </p:val>
                                        </p:tav>
                                        <p:tav tm="100000">
                                          <p:val>
                                            <p:strVal val="#ppt_x"/>
                                          </p:val>
                                        </p:tav>
                                      </p:tavLst>
                                    </p:anim>
                                    <p:anim calcmode="lin" valueType="num">
                                      <p:cBhvr>
                                        <p:cTn id="13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60"/>
                                        </p:tgtEl>
                                        <p:attrNameLst>
                                          <p:attrName>style.visibility</p:attrName>
                                        </p:attrNameLst>
                                      </p:cBhvr>
                                      <p:to>
                                        <p:strVal val="visible"/>
                                      </p:to>
                                    </p:set>
                                    <p:animEffect transition="in" filter="fade">
                                      <p:cBhvr>
                                        <p:cTn id="140" dur="1000"/>
                                        <p:tgtEl>
                                          <p:spTgt spid="60"/>
                                        </p:tgtEl>
                                      </p:cBhvr>
                                    </p:animEffect>
                                    <p:anim calcmode="lin" valueType="num">
                                      <p:cBhvr>
                                        <p:cTn id="141" dur="1000" fill="hold"/>
                                        <p:tgtEl>
                                          <p:spTgt spid="60"/>
                                        </p:tgtEl>
                                        <p:attrNameLst>
                                          <p:attrName>ppt_x</p:attrName>
                                        </p:attrNameLst>
                                      </p:cBhvr>
                                      <p:tavLst>
                                        <p:tav tm="0">
                                          <p:val>
                                            <p:strVal val="#ppt_x"/>
                                          </p:val>
                                        </p:tav>
                                        <p:tav tm="100000">
                                          <p:val>
                                            <p:strVal val="#ppt_x"/>
                                          </p:val>
                                        </p:tav>
                                      </p:tavLst>
                                    </p:anim>
                                    <p:anim calcmode="lin" valueType="num">
                                      <p:cBhvr>
                                        <p:cTn id="142" dur="1000" fill="hold"/>
                                        <p:tgtEl>
                                          <p:spTgt spid="60"/>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fade">
                                      <p:cBhvr>
                                        <p:cTn id="145" dur="1000"/>
                                        <p:tgtEl>
                                          <p:spTgt spid="56"/>
                                        </p:tgtEl>
                                      </p:cBhvr>
                                    </p:animEffect>
                                    <p:anim calcmode="lin" valueType="num">
                                      <p:cBhvr>
                                        <p:cTn id="146" dur="1000" fill="hold"/>
                                        <p:tgtEl>
                                          <p:spTgt spid="56"/>
                                        </p:tgtEl>
                                        <p:attrNameLst>
                                          <p:attrName>ppt_x</p:attrName>
                                        </p:attrNameLst>
                                      </p:cBhvr>
                                      <p:tavLst>
                                        <p:tav tm="0">
                                          <p:val>
                                            <p:strVal val="#ppt_x"/>
                                          </p:val>
                                        </p:tav>
                                        <p:tav tm="100000">
                                          <p:val>
                                            <p:strVal val="#ppt_x"/>
                                          </p:val>
                                        </p:tav>
                                      </p:tavLst>
                                    </p:anim>
                                    <p:anim calcmode="lin" valueType="num">
                                      <p:cBhvr>
                                        <p:cTn id="147" dur="1000" fill="hold"/>
                                        <p:tgtEl>
                                          <p:spTgt spid="56"/>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21"/>
                                        </p:tgtEl>
                                        <p:attrNameLst>
                                          <p:attrName>style.visibility</p:attrName>
                                        </p:attrNameLst>
                                      </p:cBhvr>
                                      <p:to>
                                        <p:strVal val="visible"/>
                                      </p:to>
                                    </p:set>
                                    <p:animEffect transition="in" filter="fade">
                                      <p:cBhvr>
                                        <p:cTn id="150" dur="1000"/>
                                        <p:tgtEl>
                                          <p:spTgt spid="21"/>
                                        </p:tgtEl>
                                      </p:cBhvr>
                                    </p:animEffect>
                                    <p:anim calcmode="lin" valueType="num">
                                      <p:cBhvr>
                                        <p:cTn id="151" dur="1000" fill="hold"/>
                                        <p:tgtEl>
                                          <p:spTgt spid="21"/>
                                        </p:tgtEl>
                                        <p:attrNameLst>
                                          <p:attrName>ppt_x</p:attrName>
                                        </p:attrNameLst>
                                      </p:cBhvr>
                                      <p:tavLst>
                                        <p:tav tm="0">
                                          <p:val>
                                            <p:strVal val="#ppt_x"/>
                                          </p:val>
                                        </p:tav>
                                        <p:tav tm="100000">
                                          <p:val>
                                            <p:strVal val="#ppt_x"/>
                                          </p:val>
                                        </p:tav>
                                      </p:tavLst>
                                    </p:anim>
                                    <p:anim calcmode="lin" valueType="num">
                                      <p:cBhvr>
                                        <p:cTn id="152" dur="1000" fill="hold"/>
                                        <p:tgtEl>
                                          <p:spTgt spid="21"/>
                                        </p:tgtEl>
                                        <p:attrNameLst>
                                          <p:attrName>ppt_y</p:attrName>
                                        </p:attrNameLst>
                                      </p:cBhvr>
                                      <p:tavLst>
                                        <p:tav tm="0">
                                          <p:val>
                                            <p:strVal val="#ppt_y+.1"/>
                                          </p:val>
                                        </p:tav>
                                        <p:tav tm="100000">
                                          <p:val>
                                            <p:strVal val="#ppt_y"/>
                                          </p:val>
                                        </p:tav>
                                      </p:tavLst>
                                    </p:anim>
                                  </p:childTnLst>
                                </p:cTn>
                              </p:par>
                              <p:par>
                                <p:cTn id="153" presetID="42" presetClass="entr" presetSubtype="0" fill="hold" nodeType="withEffect">
                                  <p:stCondLst>
                                    <p:cond delay="0"/>
                                  </p:stCondLst>
                                  <p:childTnLst>
                                    <p:set>
                                      <p:cBhvr>
                                        <p:cTn id="154" dur="1" fill="hold">
                                          <p:stCondLst>
                                            <p:cond delay="0"/>
                                          </p:stCondLst>
                                        </p:cTn>
                                        <p:tgtEl>
                                          <p:spTgt spid="23"/>
                                        </p:tgtEl>
                                        <p:attrNameLst>
                                          <p:attrName>style.visibility</p:attrName>
                                        </p:attrNameLst>
                                      </p:cBhvr>
                                      <p:to>
                                        <p:strVal val="visible"/>
                                      </p:to>
                                    </p:set>
                                    <p:animEffect transition="in" filter="fade">
                                      <p:cBhvr>
                                        <p:cTn id="155" dur="1000"/>
                                        <p:tgtEl>
                                          <p:spTgt spid="23"/>
                                        </p:tgtEl>
                                      </p:cBhvr>
                                    </p:animEffect>
                                    <p:anim calcmode="lin" valueType="num">
                                      <p:cBhvr>
                                        <p:cTn id="156" dur="1000" fill="hold"/>
                                        <p:tgtEl>
                                          <p:spTgt spid="23"/>
                                        </p:tgtEl>
                                        <p:attrNameLst>
                                          <p:attrName>ppt_x</p:attrName>
                                        </p:attrNameLst>
                                      </p:cBhvr>
                                      <p:tavLst>
                                        <p:tav tm="0">
                                          <p:val>
                                            <p:strVal val="#ppt_x"/>
                                          </p:val>
                                        </p:tav>
                                        <p:tav tm="100000">
                                          <p:val>
                                            <p:strVal val="#ppt_x"/>
                                          </p:val>
                                        </p:tav>
                                      </p:tavLst>
                                    </p:anim>
                                    <p:anim calcmode="lin" valueType="num">
                                      <p:cBhvr>
                                        <p:cTn id="157" dur="1000" fill="hold"/>
                                        <p:tgtEl>
                                          <p:spTgt spid="23"/>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37"/>
                                        </p:tgtEl>
                                        <p:attrNameLst>
                                          <p:attrName>style.visibility</p:attrName>
                                        </p:attrNameLst>
                                      </p:cBhvr>
                                      <p:to>
                                        <p:strVal val="visible"/>
                                      </p:to>
                                    </p:set>
                                    <p:animEffect transition="in" filter="fade">
                                      <p:cBhvr>
                                        <p:cTn id="160" dur="1000"/>
                                        <p:tgtEl>
                                          <p:spTgt spid="37"/>
                                        </p:tgtEl>
                                      </p:cBhvr>
                                    </p:animEffect>
                                    <p:anim calcmode="lin" valueType="num">
                                      <p:cBhvr>
                                        <p:cTn id="161" dur="1000" fill="hold"/>
                                        <p:tgtEl>
                                          <p:spTgt spid="37"/>
                                        </p:tgtEl>
                                        <p:attrNameLst>
                                          <p:attrName>ppt_x</p:attrName>
                                        </p:attrNameLst>
                                      </p:cBhvr>
                                      <p:tavLst>
                                        <p:tav tm="0">
                                          <p:val>
                                            <p:strVal val="#ppt_x"/>
                                          </p:val>
                                        </p:tav>
                                        <p:tav tm="100000">
                                          <p:val>
                                            <p:strVal val="#ppt_x"/>
                                          </p:val>
                                        </p:tav>
                                      </p:tavLst>
                                    </p:anim>
                                    <p:anim calcmode="lin" valueType="num">
                                      <p:cBhvr>
                                        <p:cTn id="162" dur="1000" fill="hold"/>
                                        <p:tgtEl>
                                          <p:spTgt spid="37"/>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22"/>
                                        </p:tgtEl>
                                        <p:attrNameLst>
                                          <p:attrName>style.visibility</p:attrName>
                                        </p:attrNameLst>
                                      </p:cBhvr>
                                      <p:to>
                                        <p:strVal val="visible"/>
                                      </p:to>
                                    </p:set>
                                    <p:animEffect transition="in" filter="fade">
                                      <p:cBhvr>
                                        <p:cTn id="165" dur="1000"/>
                                        <p:tgtEl>
                                          <p:spTgt spid="22"/>
                                        </p:tgtEl>
                                      </p:cBhvr>
                                    </p:animEffect>
                                    <p:anim calcmode="lin" valueType="num">
                                      <p:cBhvr>
                                        <p:cTn id="166" dur="1000" fill="hold"/>
                                        <p:tgtEl>
                                          <p:spTgt spid="22"/>
                                        </p:tgtEl>
                                        <p:attrNameLst>
                                          <p:attrName>ppt_x</p:attrName>
                                        </p:attrNameLst>
                                      </p:cBhvr>
                                      <p:tavLst>
                                        <p:tav tm="0">
                                          <p:val>
                                            <p:strVal val="#ppt_x"/>
                                          </p:val>
                                        </p:tav>
                                        <p:tav tm="100000">
                                          <p:val>
                                            <p:strVal val="#ppt_x"/>
                                          </p:val>
                                        </p:tav>
                                      </p:tavLst>
                                    </p:anim>
                                    <p:anim calcmode="lin" valueType="num">
                                      <p:cBhvr>
                                        <p:cTn id="16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2" presetClass="entr" presetSubtype="0" fill="hold" grpId="0" nodeType="clickEffect">
                                  <p:stCondLst>
                                    <p:cond delay="0"/>
                                  </p:stCondLst>
                                  <p:childTnLst>
                                    <p:set>
                                      <p:cBhvr>
                                        <p:cTn id="171" dur="1" fill="hold">
                                          <p:stCondLst>
                                            <p:cond delay="0"/>
                                          </p:stCondLst>
                                        </p:cTn>
                                        <p:tgtEl>
                                          <p:spTgt spid="62"/>
                                        </p:tgtEl>
                                        <p:attrNameLst>
                                          <p:attrName>style.visibility</p:attrName>
                                        </p:attrNameLst>
                                      </p:cBhvr>
                                      <p:to>
                                        <p:strVal val="visible"/>
                                      </p:to>
                                    </p:set>
                                    <p:animEffect transition="in" filter="fade">
                                      <p:cBhvr>
                                        <p:cTn id="172" dur="1000"/>
                                        <p:tgtEl>
                                          <p:spTgt spid="62"/>
                                        </p:tgtEl>
                                      </p:cBhvr>
                                    </p:animEffect>
                                    <p:anim calcmode="lin" valueType="num">
                                      <p:cBhvr>
                                        <p:cTn id="173" dur="1000" fill="hold"/>
                                        <p:tgtEl>
                                          <p:spTgt spid="62"/>
                                        </p:tgtEl>
                                        <p:attrNameLst>
                                          <p:attrName>ppt_x</p:attrName>
                                        </p:attrNameLst>
                                      </p:cBhvr>
                                      <p:tavLst>
                                        <p:tav tm="0">
                                          <p:val>
                                            <p:strVal val="#ppt_x"/>
                                          </p:val>
                                        </p:tav>
                                        <p:tav tm="100000">
                                          <p:val>
                                            <p:strVal val="#ppt_x"/>
                                          </p:val>
                                        </p:tav>
                                      </p:tavLst>
                                    </p:anim>
                                    <p:anim calcmode="lin" valueType="num">
                                      <p:cBhvr>
                                        <p:cTn id="174" dur="1000" fill="hold"/>
                                        <p:tgtEl>
                                          <p:spTgt spid="62"/>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43"/>
                                        </p:tgtEl>
                                        <p:attrNameLst>
                                          <p:attrName>style.visibility</p:attrName>
                                        </p:attrNameLst>
                                      </p:cBhvr>
                                      <p:to>
                                        <p:strVal val="visible"/>
                                      </p:to>
                                    </p:set>
                                    <p:animEffect transition="in" filter="fade">
                                      <p:cBhvr>
                                        <p:cTn id="177" dur="1000"/>
                                        <p:tgtEl>
                                          <p:spTgt spid="43"/>
                                        </p:tgtEl>
                                      </p:cBhvr>
                                    </p:animEffect>
                                    <p:anim calcmode="lin" valueType="num">
                                      <p:cBhvr>
                                        <p:cTn id="178" dur="1000" fill="hold"/>
                                        <p:tgtEl>
                                          <p:spTgt spid="43"/>
                                        </p:tgtEl>
                                        <p:attrNameLst>
                                          <p:attrName>ppt_x</p:attrName>
                                        </p:attrNameLst>
                                      </p:cBhvr>
                                      <p:tavLst>
                                        <p:tav tm="0">
                                          <p:val>
                                            <p:strVal val="#ppt_x"/>
                                          </p:val>
                                        </p:tav>
                                        <p:tav tm="100000">
                                          <p:val>
                                            <p:strVal val="#ppt_x"/>
                                          </p:val>
                                        </p:tav>
                                      </p:tavLst>
                                    </p:anim>
                                    <p:anim calcmode="lin" valueType="num">
                                      <p:cBhvr>
                                        <p:cTn id="179" dur="1000" fill="hold"/>
                                        <p:tgtEl>
                                          <p:spTgt spid="43"/>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49"/>
                                        </p:tgtEl>
                                        <p:attrNameLst>
                                          <p:attrName>style.visibility</p:attrName>
                                        </p:attrNameLst>
                                      </p:cBhvr>
                                      <p:to>
                                        <p:strVal val="visible"/>
                                      </p:to>
                                    </p:set>
                                    <p:animEffect transition="in" filter="fade">
                                      <p:cBhvr>
                                        <p:cTn id="182" dur="1000"/>
                                        <p:tgtEl>
                                          <p:spTgt spid="49"/>
                                        </p:tgtEl>
                                      </p:cBhvr>
                                    </p:animEffect>
                                    <p:anim calcmode="lin" valueType="num">
                                      <p:cBhvr>
                                        <p:cTn id="183" dur="1000" fill="hold"/>
                                        <p:tgtEl>
                                          <p:spTgt spid="49"/>
                                        </p:tgtEl>
                                        <p:attrNameLst>
                                          <p:attrName>ppt_x</p:attrName>
                                        </p:attrNameLst>
                                      </p:cBhvr>
                                      <p:tavLst>
                                        <p:tav tm="0">
                                          <p:val>
                                            <p:strVal val="#ppt_x"/>
                                          </p:val>
                                        </p:tav>
                                        <p:tav tm="100000">
                                          <p:val>
                                            <p:strVal val="#ppt_x"/>
                                          </p:val>
                                        </p:tav>
                                      </p:tavLst>
                                    </p:anim>
                                    <p:anim calcmode="lin" valueType="num">
                                      <p:cBhvr>
                                        <p:cTn id="184" dur="1000" fill="hold"/>
                                        <p:tgtEl>
                                          <p:spTgt spid="49"/>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fade">
                                      <p:cBhvr>
                                        <p:cTn id="187" dur="1000"/>
                                        <p:tgtEl>
                                          <p:spTgt spid="48"/>
                                        </p:tgtEl>
                                      </p:cBhvr>
                                    </p:animEffect>
                                    <p:anim calcmode="lin" valueType="num">
                                      <p:cBhvr>
                                        <p:cTn id="188" dur="1000" fill="hold"/>
                                        <p:tgtEl>
                                          <p:spTgt spid="48"/>
                                        </p:tgtEl>
                                        <p:attrNameLst>
                                          <p:attrName>ppt_x</p:attrName>
                                        </p:attrNameLst>
                                      </p:cBhvr>
                                      <p:tavLst>
                                        <p:tav tm="0">
                                          <p:val>
                                            <p:strVal val="#ppt_x"/>
                                          </p:val>
                                        </p:tav>
                                        <p:tav tm="100000">
                                          <p:val>
                                            <p:strVal val="#ppt_x"/>
                                          </p:val>
                                        </p:tav>
                                      </p:tavLst>
                                    </p:anim>
                                    <p:anim calcmode="lin" valueType="num">
                                      <p:cBhvr>
                                        <p:cTn id="189" dur="1000" fill="hold"/>
                                        <p:tgtEl>
                                          <p:spTgt spid="48"/>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45"/>
                                        </p:tgtEl>
                                        <p:attrNameLst>
                                          <p:attrName>style.visibility</p:attrName>
                                        </p:attrNameLst>
                                      </p:cBhvr>
                                      <p:to>
                                        <p:strVal val="visible"/>
                                      </p:to>
                                    </p:set>
                                    <p:animEffect transition="in" filter="fade">
                                      <p:cBhvr>
                                        <p:cTn id="192" dur="1000"/>
                                        <p:tgtEl>
                                          <p:spTgt spid="45"/>
                                        </p:tgtEl>
                                      </p:cBhvr>
                                    </p:animEffect>
                                    <p:anim calcmode="lin" valueType="num">
                                      <p:cBhvr>
                                        <p:cTn id="193" dur="1000" fill="hold"/>
                                        <p:tgtEl>
                                          <p:spTgt spid="45"/>
                                        </p:tgtEl>
                                        <p:attrNameLst>
                                          <p:attrName>ppt_x</p:attrName>
                                        </p:attrNameLst>
                                      </p:cBhvr>
                                      <p:tavLst>
                                        <p:tav tm="0">
                                          <p:val>
                                            <p:strVal val="#ppt_x"/>
                                          </p:val>
                                        </p:tav>
                                        <p:tav tm="100000">
                                          <p:val>
                                            <p:strVal val="#ppt_x"/>
                                          </p:val>
                                        </p:tav>
                                      </p:tavLst>
                                    </p:anim>
                                    <p:anim calcmode="lin" valueType="num">
                                      <p:cBhvr>
                                        <p:cTn id="194" dur="1000" fill="hold"/>
                                        <p:tgtEl>
                                          <p:spTgt spid="45"/>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fade">
                                      <p:cBhvr>
                                        <p:cTn id="197" dur="1000"/>
                                        <p:tgtEl>
                                          <p:spTgt spid="44"/>
                                        </p:tgtEl>
                                      </p:cBhvr>
                                    </p:animEffect>
                                    <p:anim calcmode="lin" valueType="num">
                                      <p:cBhvr>
                                        <p:cTn id="198" dur="1000" fill="hold"/>
                                        <p:tgtEl>
                                          <p:spTgt spid="44"/>
                                        </p:tgtEl>
                                        <p:attrNameLst>
                                          <p:attrName>ppt_x</p:attrName>
                                        </p:attrNameLst>
                                      </p:cBhvr>
                                      <p:tavLst>
                                        <p:tav tm="0">
                                          <p:val>
                                            <p:strVal val="#ppt_x"/>
                                          </p:val>
                                        </p:tav>
                                        <p:tav tm="100000">
                                          <p:val>
                                            <p:strVal val="#ppt_x"/>
                                          </p:val>
                                        </p:tav>
                                      </p:tavLst>
                                    </p:anim>
                                    <p:anim calcmode="lin" valueType="num">
                                      <p:cBhvr>
                                        <p:cTn id="19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8" grpId="0"/>
      <p:bldP spid="51" grpId="0"/>
      <p:bldP spid="52" grpId="0"/>
      <p:bldP spid="53" grpId="0"/>
      <p:bldP spid="54" grpId="0"/>
      <p:bldP spid="55" grpId="0"/>
      <p:bldP spid="56" grpId="0"/>
      <p:bldP spid="57" grpId="0"/>
      <p:bldP spid="58" grpId="0"/>
      <p:bldP spid="60" grpId="0"/>
      <p:bldP spid="62" grpId="0"/>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grpSp>
        <p:nvGrpSpPr>
          <p:cNvPr id="6" name="Group 6"/>
          <p:cNvGrpSpPr/>
          <p:nvPr/>
        </p:nvGrpSpPr>
        <p:grpSpPr>
          <a:xfrm>
            <a:off x="0" y="3223260"/>
            <a:ext cx="4968240" cy="7063740"/>
            <a:chOff x="0" y="0"/>
            <a:chExt cx="2590958" cy="3683770"/>
          </a:xfrm>
        </p:grpSpPr>
        <p:sp>
          <p:nvSpPr>
            <p:cNvPr id="7" name="Freeform 7"/>
            <p:cNvSpPr/>
            <p:nvPr/>
          </p:nvSpPr>
          <p:spPr>
            <a:xfrm>
              <a:off x="0" y="0"/>
              <a:ext cx="2590958" cy="3683769"/>
            </a:xfrm>
            <a:custGeom>
              <a:avLst/>
              <a:gdLst/>
              <a:ahLst/>
              <a:cxnLst/>
              <a:rect l="l" t="t" r="r" b="b"/>
              <a:pathLst>
                <a:path w="2590958" h="3683769">
                  <a:moveTo>
                    <a:pt x="0" y="0"/>
                  </a:moveTo>
                  <a:lnTo>
                    <a:pt x="2590958" y="0"/>
                  </a:lnTo>
                  <a:lnTo>
                    <a:pt x="2590958" y="3683769"/>
                  </a:lnTo>
                  <a:lnTo>
                    <a:pt x="0" y="3683769"/>
                  </a:lnTo>
                  <a:close/>
                </a:path>
              </a:pathLst>
            </a:custGeom>
            <a:solidFill>
              <a:srgbClr val="20252F"/>
            </a:solidFill>
          </p:spPr>
        </p:sp>
      </p:grpSp>
      <p:grpSp>
        <p:nvGrpSpPr>
          <p:cNvPr id="8" name="Group 8"/>
          <p:cNvGrpSpPr/>
          <p:nvPr/>
        </p:nvGrpSpPr>
        <p:grpSpPr>
          <a:xfrm>
            <a:off x="1450694" y="1889760"/>
            <a:ext cx="6644640" cy="2667000"/>
            <a:chOff x="0" y="0"/>
            <a:chExt cx="8859520" cy="3556000"/>
          </a:xfrm>
        </p:grpSpPr>
        <p:pic>
          <p:nvPicPr>
            <p:cNvPr id="9" name="Picture 9"/>
            <p:cNvPicPr>
              <a:picLocks noChangeAspect="1"/>
            </p:cNvPicPr>
            <p:nvPr/>
          </p:nvPicPr>
          <p:blipFill>
            <a:blip r:embed="rId2"/>
            <a:srcRect t="14322" b="14322"/>
            <a:stretch>
              <a:fillRect/>
            </a:stretch>
          </p:blipFill>
          <p:spPr>
            <a:xfrm>
              <a:off x="0" y="0"/>
              <a:ext cx="8859520" cy="3556000"/>
            </a:xfrm>
            <a:prstGeom prst="rect">
              <a:avLst/>
            </a:prstGeom>
          </p:spPr>
        </p:pic>
      </p:grpSp>
      <p:grpSp>
        <p:nvGrpSpPr>
          <p:cNvPr id="10" name="Group 10"/>
          <p:cNvGrpSpPr/>
          <p:nvPr/>
        </p:nvGrpSpPr>
        <p:grpSpPr>
          <a:xfrm>
            <a:off x="1450694" y="4731988"/>
            <a:ext cx="6644640" cy="5555012"/>
            <a:chOff x="0" y="0"/>
            <a:chExt cx="8859520" cy="7406683"/>
          </a:xfrm>
        </p:grpSpPr>
        <p:pic>
          <p:nvPicPr>
            <p:cNvPr id="11" name="Picture 11"/>
            <p:cNvPicPr>
              <a:picLocks noChangeAspect="1"/>
            </p:cNvPicPr>
            <p:nvPr/>
          </p:nvPicPr>
          <p:blipFill>
            <a:blip r:embed="rId3"/>
            <a:srcRect l="10128" r="10128"/>
            <a:stretch>
              <a:fillRect/>
            </a:stretch>
          </p:blipFill>
          <p:spPr>
            <a:xfrm>
              <a:off x="0" y="0"/>
              <a:ext cx="8859520" cy="7406683"/>
            </a:xfrm>
            <a:prstGeom prst="rect">
              <a:avLst/>
            </a:prstGeom>
          </p:spPr>
        </p:pic>
      </p:grpSp>
      <p:sp>
        <p:nvSpPr>
          <p:cNvPr id="12" name="TextBox 12"/>
          <p:cNvSpPr txBox="1"/>
          <p:nvPr/>
        </p:nvSpPr>
        <p:spPr>
          <a:xfrm>
            <a:off x="9348428" y="966493"/>
            <a:ext cx="8516458" cy="877570"/>
          </a:xfrm>
          <a:prstGeom prst="rect">
            <a:avLst/>
          </a:prstGeom>
        </p:spPr>
        <p:txBody>
          <a:bodyPr lIns="0" tIns="0" rIns="0" bIns="0" rtlCol="0" anchor="t">
            <a:spAutoFit/>
          </a:bodyPr>
          <a:lstStyle/>
          <a:p>
            <a:pPr>
              <a:lnSpc>
                <a:spcPts val="7040"/>
              </a:lnSpc>
            </a:pPr>
            <a:r>
              <a:rPr lang="en-US" sz="5500" dirty="0">
                <a:solidFill>
                  <a:srgbClr val="000000"/>
                </a:solidFill>
                <a:latin typeface="Montserrat Extra-Bold"/>
              </a:rPr>
              <a:t>KẾ HOẠCH THỰC HIỆN</a:t>
            </a:r>
          </a:p>
        </p:txBody>
      </p:sp>
      <p:sp>
        <p:nvSpPr>
          <p:cNvPr id="13" name="TextBox 13"/>
          <p:cNvSpPr txBox="1"/>
          <p:nvPr/>
        </p:nvSpPr>
        <p:spPr>
          <a:xfrm>
            <a:off x="9736926" y="3275632"/>
            <a:ext cx="7100739" cy="2292935"/>
          </a:xfrm>
          <a:prstGeom prst="rect">
            <a:avLst/>
          </a:prstGeom>
        </p:spPr>
        <p:txBody>
          <a:bodyPr lIns="0" tIns="0" rIns="0" bIns="0" rtlCol="0" anchor="t">
            <a:spAutoFit/>
          </a:bodyPr>
          <a:lstStyle/>
          <a:p>
            <a:pPr marL="342900" indent="-342900">
              <a:spcAft>
                <a:spcPts val="200"/>
              </a:spcAft>
              <a:buFont typeface="Courier New" panose="02070309020205020404" pitchFamily="49" charset="0"/>
              <a:buChar char="o"/>
            </a:pPr>
            <a:r>
              <a:rPr lang="en-US" sz="2400" dirty="0" err="1">
                <a:solidFill>
                  <a:srgbClr val="171616"/>
                </a:solidFill>
                <a:latin typeface="Times New Roman" panose="02020603050405020304" pitchFamily="18" charset="0"/>
                <a:cs typeface="Times New Roman" panose="02020603050405020304" pitchFamily="18" charset="0"/>
              </a:rPr>
              <a:t>Việc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quản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lý</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bằng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thủ</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công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cần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nhiều</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nguồn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nhân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lực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tốn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thời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gian</a:t>
            </a:r>
            <a:r>
              <a:rPr lang="en-US" sz="2400" dirty="0">
                <a:solidFill>
                  <a:srgbClr val="171616"/>
                </a:solidFill>
                <a:latin typeface="Times New Roman" panose="02020603050405020304" pitchFamily="18" charset="0"/>
                <a:cs typeface="Times New Roman" panose="02020603050405020304" pitchFamily="18" charset="0"/>
              </a:rPr>
              <a:t>, chi </a:t>
            </a:r>
            <a:r>
              <a:rPr lang="en-US" sz="2400" dirty="0" err="1">
                <a:solidFill>
                  <a:srgbClr val="171616"/>
                </a:solidFill>
                <a:latin typeface="Times New Roman" panose="02020603050405020304" pitchFamily="18" charset="0"/>
                <a:cs typeface="Times New Roman" panose="02020603050405020304" pitchFamily="18" charset="0"/>
              </a:rPr>
              <a:t>phí</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và</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dễ</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xảy</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ra</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sai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sót</a:t>
            </a:r>
            <a:endParaRPr lang="en-US" sz="2400" dirty="0">
              <a:solidFill>
                <a:srgbClr val="171616"/>
              </a:solidFill>
              <a:latin typeface="Times New Roman" panose="02020603050405020304" pitchFamily="18" charset="0"/>
              <a:cs typeface="Times New Roman" panose="02020603050405020304" pitchFamily="18" charset="0"/>
            </a:endParaRPr>
          </a:p>
          <a:p>
            <a:pPr marL="342900" indent="-342900">
              <a:spcAft>
                <a:spcPts val="200"/>
              </a:spcAft>
              <a:buFont typeface="Courier New" panose="02070309020205020404" pitchFamily="49" charset="0"/>
              <a:buChar char="o"/>
            </a:pPr>
            <a:r>
              <a:rPr lang="en-US" sz="2400" dirty="0" err="1">
                <a:solidFill>
                  <a:srgbClr val="171616"/>
                </a:solidFill>
                <a:latin typeface="Times New Roman" panose="02020603050405020304" pitchFamily="18" charset="0"/>
                <a:cs typeface="Times New Roman" panose="02020603050405020304" pitchFamily="18" charset="0"/>
              </a:rPr>
              <a:t>Quản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lý</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số</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lượng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đầu</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sách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với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quy</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mô</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lớn</a:t>
            </a:r>
            <a:endParaRPr lang="en-US" sz="2400" dirty="0">
              <a:solidFill>
                <a:srgbClr val="171616"/>
              </a:solidFill>
              <a:latin typeface="Times New Roman" panose="02020603050405020304" pitchFamily="18" charset="0"/>
              <a:cs typeface="Times New Roman" panose="02020603050405020304" pitchFamily="18" charset="0"/>
            </a:endParaRPr>
          </a:p>
          <a:p>
            <a:pPr marL="342900" indent="-342900">
              <a:spcAft>
                <a:spcPts val="200"/>
              </a:spcAft>
              <a:buFont typeface="Courier New" panose="02070309020205020404" pitchFamily="49" charset="0"/>
              <a:buChar char="o"/>
            </a:pPr>
            <a:r>
              <a:rPr lang="en-US" sz="2400" dirty="0">
                <a:solidFill>
                  <a:srgbClr val="171616"/>
                </a:solidFill>
                <a:latin typeface="Times New Roman" panose="02020603050405020304" pitchFamily="18" charset="0"/>
                <a:cs typeface="Times New Roman" panose="02020603050405020304" pitchFamily="18" charset="0"/>
              </a:rPr>
              <a:t> Theo </a:t>
            </a:r>
            <a:r>
              <a:rPr lang="en-US" sz="2400" dirty="0" err="1">
                <a:solidFill>
                  <a:srgbClr val="171616"/>
                </a:solidFill>
                <a:latin typeface="Times New Roman" panose="02020603050405020304" pitchFamily="18" charset="0"/>
                <a:cs typeface="Times New Roman" panose="02020603050405020304" pitchFamily="18" charset="0"/>
              </a:rPr>
              <a:t>dõi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thông</a:t>
            </a:r>
            <a:r>
              <a:rPr lang="en-US" sz="2400" dirty="0">
                <a:solidFill>
                  <a:srgbClr val="171616"/>
                </a:solidFill>
                <a:latin typeface="Times New Roman" panose="02020603050405020304" pitchFamily="18" charset="0"/>
                <a:cs typeface="Times New Roman" panose="02020603050405020304" pitchFamily="18" charset="0"/>
              </a:rPr>
              <a:t> tin </a:t>
            </a:r>
            <a:r>
              <a:rPr lang="en-US" sz="2400" dirty="0" err="1">
                <a:solidFill>
                  <a:srgbClr val="171616"/>
                </a:solidFill>
                <a:latin typeface="Times New Roman" panose="02020603050405020304" pitchFamily="18" charset="0"/>
                <a:cs typeface="Times New Roman" panose="02020603050405020304" pitchFamily="18" charset="0"/>
              </a:rPr>
              <a:t>khách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hàng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và</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nhân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viên</a:t>
            </a:r>
            <a:endParaRPr lang="en-US" sz="2400" dirty="0">
              <a:solidFill>
                <a:srgbClr val="171616"/>
              </a:solidFill>
              <a:latin typeface="Times New Roman" panose="02020603050405020304" pitchFamily="18" charset="0"/>
              <a:cs typeface="Times New Roman" panose="02020603050405020304" pitchFamily="18" charset="0"/>
            </a:endParaRPr>
          </a:p>
          <a:p>
            <a:pPr>
              <a:spcBef>
                <a:spcPct val="0"/>
              </a:spcBef>
              <a:spcAft>
                <a:spcPts val="200"/>
              </a:spcAft>
            </a:pPr>
            <a:r>
              <a:rPr lang="en-US" sz="2400" dirty="0">
                <a:solidFill>
                  <a:srgbClr val="171616"/>
                </a:solidFill>
                <a:latin typeface="Times New Roman" panose="02020603050405020304" pitchFamily="18" charset="0"/>
                <a:cs typeface="Times New Roman" panose="02020603050405020304" pitchFamily="18" charset="0"/>
              </a:rPr>
              <a:t>-&gt; </a:t>
            </a:r>
            <a:r>
              <a:rPr lang="en-US" sz="2400" dirty="0" err="1">
                <a:solidFill>
                  <a:srgbClr val="171616"/>
                </a:solidFill>
                <a:latin typeface="Times New Roman" panose="02020603050405020304" pitchFamily="18" charset="0"/>
                <a:cs typeface="Times New Roman" panose="02020603050405020304" pitchFamily="18" charset="0"/>
              </a:rPr>
              <a:t>Nhằm</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nâng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cao</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hiệu</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quả</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quản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lý</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và</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hoạt</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động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kinh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doanh</a:t>
            </a:r>
            <a:r>
              <a:rPr lang="en-US" sz="2400" dirty="0">
                <a:solidFill>
                  <a:srgbClr val="171616"/>
                </a:solidFill>
                <a:latin typeface="Times New Roman" panose="02020603050405020304" pitchFamily="18" charset="0"/>
                <a:cs typeface="Times New Roman" panose="02020603050405020304" pitchFamily="18" charset="0"/>
              </a:rPr>
              <a:t> -&gt; </a:t>
            </a:r>
            <a:r>
              <a:rPr lang="en-US" sz="2400" dirty="0" err="1">
                <a:solidFill>
                  <a:srgbClr val="171616"/>
                </a:solidFill>
                <a:latin typeface="Times New Roman" panose="02020603050405020304" pitchFamily="18" charset="0"/>
                <a:cs typeface="Times New Roman" panose="02020603050405020304" pitchFamily="18" charset="0"/>
              </a:rPr>
              <a:t>cần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có</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phần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mềm</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quản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lý</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sách</a:t>
            </a:r>
            <a:r>
              <a:rPr lang="en-US" sz="2400" dirty="0">
                <a:solidFill>
                  <a:srgbClr val="171616"/>
                </a:solidFill>
                <a:latin typeface="Times New Roman" panose="02020603050405020304" pitchFamily="18" charset="0"/>
                <a:cs typeface="Times New Roman" panose="02020603050405020304" pitchFamily="18" charset="0"/>
              </a:rPr>
              <a:t> </a:t>
            </a:r>
          </a:p>
        </p:txBody>
      </p:sp>
      <p:sp>
        <p:nvSpPr>
          <p:cNvPr id="14" name="TextBox 14"/>
          <p:cNvSpPr txBox="1"/>
          <p:nvPr/>
        </p:nvSpPr>
        <p:spPr>
          <a:xfrm>
            <a:off x="9566091" y="2789035"/>
            <a:ext cx="7100739" cy="388440"/>
          </a:xfrm>
          <a:prstGeom prst="rect">
            <a:avLst/>
          </a:prstGeom>
        </p:spPr>
        <p:txBody>
          <a:bodyPr wrap="square" lIns="0" tIns="0" rIns="0" bIns="0" rtlCol="0" anchor="t">
            <a:spAutoFit/>
          </a:bodyPr>
          <a:lstStyle/>
          <a:p>
            <a:pPr>
              <a:lnSpc>
                <a:spcPts val="2799"/>
              </a:lnSpc>
              <a:spcBef>
                <a:spcPct val="0"/>
              </a:spcBef>
            </a:pPr>
            <a:r>
              <a:rPr lang="en-US" sz="3600" dirty="0">
                <a:solidFill>
                  <a:srgbClr val="F6A429"/>
                </a:solidFill>
                <a:latin typeface="Open Sans Bold"/>
              </a:rPr>
              <a:t>01. </a:t>
            </a:r>
            <a:r>
              <a:rPr lang="en-US" sz="3600" dirty="0" err="1">
                <a:solidFill>
                  <a:srgbClr val="F6A429"/>
                </a:solidFill>
                <a:latin typeface="Open Sans Bold"/>
              </a:rPr>
              <a:t>Khảo</a:t>
            </a:r>
            <a:r>
              <a:rPr lang="en-US" sz="3600" dirty="0">
                <a:solidFill>
                  <a:srgbClr val="F6A429"/>
                </a:solidFill>
                <a:latin typeface="Open Sans Bold"/>
              </a:rPr>
              <a:t> </a:t>
            </a:r>
            <a:r>
              <a:rPr lang="en-US" sz="3600" dirty="0" err="1">
                <a:solidFill>
                  <a:srgbClr val="F6A429"/>
                </a:solidFill>
                <a:latin typeface="Open Sans Bold"/>
              </a:rPr>
              <a:t>sát</a:t>
            </a:r>
            <a:r>
              <a:rPr lang="en-US" sz="3600" dirty="0">
                <a:solidFill>
                  <a:srgbClr val="F6A429"/>
                </a:solidFill>
                <a:latin typeface="Open Sans Bold"/>
              </a:rPr>
              <a:t> </a:t>
            </a:r>
            <a:r>
              <a:rPr lang="en-US" sz="3600" dirty="0" err="1">
                <a:solidFill>
                  <a:srgbClr val="F6A429"/>
                </a:solidFill>
                <a:latin typeface="Open Sans Bold"/>
              </a:rPr>
              <a:t>yêu</a:t>
            </a:r>
            <a:r>
              <a:rPr lang="en-US" sz="3600" dirty="0">
                <a:solidFill>
                  <a:srgbClr val="F6A429"/>
                </a:solidFill>
                <a:latin typeface="Open Sans Bold"/>
              </a:rPr>
              <a:t> </a:t>
            </a:r>
            <a:r>
              <a:rPr lang="en-US" sz="3600" dirty="0" err="1">
                <a:solidFill>
                  <a:srgbClr val="F6A429"/>
                </a:solidFill>
                <a:latin typeface="Open Sans Bold"/>
              </a:rPr>
              <a:t>cầu</a:t>
            </a:r>
            <a:endParaRPr lang="en-US" sz="3600" dirty="0">
              <a:solidFill>
                <a:srgbClr val="F6A429"/>
              </a:solidFill>
              <a:latin typeface="Open Sans Bold"/>
            </a:endParaRPr>
          </a:p>
        </p:txBody>
      </p:sp>
      <p:sp>
        <p:nvSpPr>
          <p:cNvPr id="15" name="TextBox 15"/>
          <p:cNvSpPr txBox="1"/>
          <p:nvPr/>
        </p:nvSpPr>
        <p:spPr>
          <a:xfrm>
            <a:off x="9736567" y="6645188"/>
            <a:ext cx="7100739" cy="3031599"/>
          </a:xfrm>
          <a:prstGeom prst="rect">
            <a:avLst/>
          </a:prstGeom>
        </p:spPr>
        <p:txBody>
          <a:bodyPr lIns="0" tIns="0" rIns="0" bIns="0" rtlCol="0" anchor="t">
            <a:spAutoFit/>
          </a:bodyPr>
          <a:lstStyle/>
          <a:p>
            <a:pPr marL="345439" lvl="1" indent="-172720">
              <a:spcAft>
                <a:spcPts val="200"/>
              </a:spcAft>
              <a:buFont typeface="Arial"/>
              <a:buChar char="•"/>
            </a:pPr>
            <a:r>
              <a:rPr lang="en-US" sz="2400" dirty="0" err="1">
                <a:solidFill>
                  <a:srgbClr val="171616"/>
                </a:solidFill>
                <a:latin typeface="Times New Roman" panose="02020603050405020304" pitchFamily="18" charset="0"/>
                <a:cs typeface="Times New Roman" panose="02020603050405020304" pitchFamily="18" charset="0"/>
              </a:rPr>
              <a:t>Quy</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trình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bán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sách</a:t>
            </a:r>
            <a:endParaRPr lang="en-US" sz="2400" dirty="0">
              <a:solidFill>
                <a:srgbClr val="171616"/>
              </a:solidFill>
              <a:latin typeface="Times New Roman" panose="02020603050405020304" pitchFamily="18" charset="0"/>
              <a:cs typeface="Times New Roman" panose="02020603050405020304" pitchFamily="18" charset="0"/>
            </a:endParaRPr>
          </a:p>
          <a:p>
            <a:pPr>
              <a:spcAft>
                <a:spcPts val="200"/>
              </a:spcAft>
            </a:pPr>
            <a:r>
              <a:rPr lang="en-US" sz="2400" dirty="0" err="1">
                <a:solidFill>
                  <a:srgbClr val="171616"/>
                </a:solidFill>
                <a:latin typeface="Times New Roman" panose="02020603050405020304" pitchFamily="18" charset="0"/>
                <a:cs typeface="Times New Roman" panose="02020603050405020304" pitchFamily="18" charset="0"/>
              </a:rPr>
              <a:t>Khách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hàng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mua</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hàng</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trực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tiếp</a:t>
            </a:r>
            <a:r>
              <a:rPr lang="en-US" sz="2400" dirty="0">
                <a:solidFill>
                  <a:srgbClr val="171616"/>
                </a:solidFill>
                <a:latin typeface="Times New Roman" panose="02020603050405020304" pitchFamily="18" charset="0"/>
                <a:cs typeface="Times New Roman" panose="02020603050405020304" pitchFamily="18" charset="0"/>
              </a:rPr>
              <a:t> - </a:t>
            </a:r>
            <a:r>
              <a:rPr lang="en-US" sz="2400" dirty="0" err="1">
                <a:solidFill>
                  <a:srgbClr val="171616"/>
                </a:solidFill>
                <a:latin typeface="Times New Roman" panose="02020603050405020304" pitchFamily="18" charset="0"/>
                <a:cs typeface="Times New Roman" panose="02020603050405020304" pitchFamily="18" charset="0"/>
              </a:rPr>
              <a:t>Nhân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viên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kiểm</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sản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phẩm</a:t>
            </a:r>
            <a:r>
              <a:rPr lang="en-US" sz="2400" dirty="0">
                <a:solidFill>
                  <a:srgbClr val="171616"/>
                </a:solidFill>
                <a:latin typeface="Times New Roman" panose="02020603050405020304" pitchFamily="18" charset="0"/>
                <a:cs typeface="Times New Roman" panose="02020603050405020304" pitchFamily="18" charset="0"/>
              </a:rPr>
              <a:t> - </a:t>
            </a:r>
            <a:r>
              <a:rPr lang="en-US" sz="2400" dirty="0" err="1">
                <a:solidFill>
                  <a:srgbClr val="171616"/>
                </a:solidFill>
                <a:latin typeface="Times New Roman" panose="02020603050405020304" pitchFamily="18" charset="0"/>
                <a:cs typeface="Times New Roman" panose="02020603050405020304" pitchFamily="18" charset="0"/>
              </a:rPr>
              <a:t>Lập</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hóa</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đơn</a:t>
            </a:r>
            <a:r>
              <a:rPr lang="en-US" sz="2400" dirty="0">
                <a:solidFill>
                  <a:srgbClr val="171616"/>
                </a:solidFill>
                <a:latin typeface="Times New Roman" panose="02020603050405020304" pitchFamily="18" charset="0"/>
                <a:cs typeface="Times New Roman" panose="02020603050405020304" pitchFamily="18" charset="0"/>
              </a:rPr>
              <a:t> - Thanh </a:t>
            </a:r>
            <a:r>
              <a:rPr lang="en-US" sz="2400" dirty="0" err="1">
                <a:solidFill>
                  <a:srgbClr val="171616"/>
                </a:solidFill>
                <a:latin typeface="Times New Roman" panose="02020603050405020304" pitchFamily="18" charset="0"/>
                <a:cs typeface="Times New Roman" panose="02020603050405020304" pitchFamily="18" charset="0"/>
              </a:rPr>
              <a:t>toán</a:t>
            </a:r>
            <a:r>
              <a:rPr lang="en-US" sz="2400" dirty="0">
                <a:solidFill>
                  <a:srgbClr val="171616"/>
                </a:solidFill>
                <a:latin typeface="Times New Roman" panose="02020603050405020304" pitchFamily="18" charset="0"/>
                <a:cs typeface="Times New Roman" panose="02020603050405020304" pitchFamily="18" charset="0"/>
              </a:rPr>
              <a:t> </a:t>
            </a:r>
          </a:p>
          <a:p>
            <a:pPr marL="345439" lvl="1" indent="-172720">
              <a:spcAft>
                <a:spcPts val="200"/>
              </a:spcAft>
              <a:buFont typeface="Arial"/>
              <a:buChar char="•"/>
            </a:pP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Quy</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trình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nhập</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sách</a:t>
            </a:r>
            <a:endParaRPr lang="en-US" sz="2400" dirty="0">
              <a:solidFill>
                <a:srgbClr val="171616"/>
              </a:solidFill>
              <a:latin typeface="Times New Roman" panose="02020603050405020304" pitchFamily="18" charset="0"/>
              <a:cs typeface="Times New Roman" panose="02020603050405020304" pitchFamily="18" charset="0"/>
            </a:endParaRPr>
          </a:p>
          <a:p>
            <a:pPr>
              <a:spcBef>
                <a:spcPct val="0"/>
              </a:spcBef>
              <a:spcAft>
                <a:spcPts val="200"/>
              </a:spcAft>
            </a:pPr>
            <a:r>
              <a:rPr lang="en-US" sz="2400" dirty="0" err="1">
                <a:solidFill>
                  <a:srgbClr val="171616"/>
                </a:solidFill>
                <a:latin typeface="Times New Roman" panose="02020603050405020304" pitchFamily="18" charset="0"/>
                <a:cs typeface="Times New Roman" panose="02020603050405020304" pitchFamily="18" charset="0"/>
              </a:rPr>
              <a:t>Nhân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viên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kiểm</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tra</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đánh</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giá</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sản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phẩm</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và</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báo</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cho</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chủ</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cửa</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hàng</a:t>
            </a:r>
            <a:r>
              <a:rPr lang="en-US" sz="2400" dirty="0">
                <a:solidFill>
                  <a:srgbClr val="171616"/>
                </a:solidFill>
                <a:latin typeface="Times New Roman" panose="02020603050405020304" pitchFamily="18" charset="0"/>
                <a:cs typeface="Times New Roman" panose="02020603050405020304" pitchFamily="18" charset="0"/>
              </a:rPr>
              <a:t> - Sau </a:t>
            </a:r>
            <a:r>
              <a:rPr lang="en-US" sz="2400" dirty="0" err="1">
                <a:solidFill>
                  <a:srgbClr val="171616"/>
                </a:solidFill>
                <a:latin typeface="Times New Roman" panose="02020603050405020304" pitchFamily="18" charset="0"/>
                <a:cs typeface="Times New Roman" panose="02020603050405020304" pitchFamily="18" charset="0"/>
              </a:rPr>
              <a:t>khi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duyệt</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nhân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viên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lập</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hóa</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đơn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đặt</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hàng</a:t>
            </a:r>
            <a:r>
              <a:rPr lang="en-US" sz="2400" dirty="0">
                <a:solidFill>
                  <a:srgbClr val="171616"/>
                </a:solidFill>
                <a:latin typeface="Times New Roman" panose="02020603050405020304" pitchFamily="18" charset="0"/>
                <a:cs typeface="Times New Roman" panose="02020603050405020304" pitchFamily="18" charset="0"/>
              </a:rPr>
              <a:t> - </a:t>
            </a:r>
            <a:r>
              <a:rPr lang="en-US" sz="2400" dirty="0" err="1">
                <a:solidFill>
                  <a:srgbClr val="171616"/>
                </a:solidFill>
                <a:latin typeface="Times New Roman" panose="02020603050405020304" pitchFamily="18" charset="0"/>
                <a:cs typeface="Times New Roman" panose="02020603050405020304" pitchFamily="18" charset="0"/>
              </a:rPr>
              <a:t>Sản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phẩm</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đến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kho</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sẽ</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có</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nhân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viên</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kiểm</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kê</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theo</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dõi</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việc</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nhập</a:t>
            </a:r>
            <a:r>
              <a:rPr lang="en-US" sz="2400" dirty="0">
                <a:solidFill>
                  <a:srgbClr val="171616"/>
                </a:solidFill>
                <a:latin typeface="Times New Roman" panose="02020603050405020304" pitchFamily="18" charset="0"/>
                <a:cs typeface="Times New Roman" panose="02020603050405020304" pitchFamily="18" charset="0"/>
              </a:rPr>
              <a:t> </a:t>
            </a:r>
            <a:r>
              <a:rPr lang="en-US" sz="2400" dirty="0" err="1">
                <a:solidFill>
                  <a:srgbClr val="171616"/>
                </a:solidFill>
                <a:latin typeface="Times New Roman" panose="02020603050405020304" pitchFamily="18" charset="0"/>
                <a:cs typeface="Times New Roman" panose="02020603050405020304" pitchFamily="18" charset="0"/>
              </a:rPr>
              <a:t>sách</a:t>
            </a:r>
            <a:r>
              <a:rPr lang="en-US" sz="2400" dirty="0">
                <a:solidFill>
                  <a:srgbClr val="171616"/>
                </a:solidFill>
                <a:latin typeface="Times New Roman" panose="02020603050405020304" pitchFamily="18" charset="0"/>
                <a:cs typeface="Times New Roman" panose="02020603050405020304" pitchFamily="18" charset="0"/>
              </a:rPr>
              <a:t> </a:t>
            </a:r>
          </a:p>
        </p:txBody>
      </p:sp>
      <p:sp>
        <p:nvSpPr>
          <p:cNvPr id="16" name="TextBox 16"/>
          <p:cNvSpPr txBox="1"/>
          <p:nvPr/>
        </p:nvSpPr>
        <p:spPr>
          <a:xfrm>
            <a:off x="9559475" y="6057900"/>
            <a:ext cx="7100739" cy="388440"/>
          </a:xfrm>
          <a:prstGeom prst="rect">
            <a:avLst/>
          </a:prstGeom>
        </p:spPr>
        <p:txBody>
          <a:bodyPr lIns="0" tIns="0" rIns="0" bIns="0" rtlCol="0" anchor="t">
            <a:spAutoFit/>
          </a:bodyPr>
          <a:lstStyle/>
          <a:p>
            <a:pPr>
              <a:lnSpc>
                <a:spcPts val="2799"/>
              </a:lnSpc>
              <a:spcBef>
                <a:spcPct val="0"/>
              </a:spcBef>
            </a:pPr>
            <a:r>
              <a:rPr lang="en-US" sz="3600" dirty="0">
                <a:solidFill>
                  <a:srgbClr val="F6A429"/>
                </a:solidFill>
                <a:latin typeface="Open Sans Bold"/>
              </a:rPr>
              <a:t>02. </a:t>
            </a:r>
            <a:r>
              <a:rPr lang="en-US" sz="3600" dirty="0" err="1">
                <a:solidFill>
                  <a:srgbClr val="F6A429"/>
                </a:solidFill>
                <a:latin typeface="Open Sans Bold"/>
              </a:rPr>
              <a:t>Quy</a:t>
            </a:r>
            <a:r>
              <a:rPr lang="en-US" sz="3600" dirty="0">
                <a:solidFill>
                  <a:srgbClr val="F6A429"/>
                </a:solidFill>
                <a:latin typeface="Open Sans Bold"/>
              </a:rPr>
              <a:t> </a:t>
            </a:r>
            <a:r>
              <a:rPr lang="en-US" sz="3600" dirty="0" err="1">
                <a:solidFill>
                  <a:srgbClr val="F6A429"/>
                </a:solidFill>
                <a:latin typeface="Open Sans Bold"/>
              </a:rPr>
              <a:t>trình</a:t>
            </a:r>
            <a:r>
              <a:rPr lang="en-US" sz="3600" dirty="0">
                <a:solidFill>
                  <a:srgbClr val="F6A429"/>
                </a:solidFill>
                <a:latin typeface="Open Sans Bold"/>
              </a:rPr>
              <a:t> </a:t>
            </a:r>
            <a:r>
              <a:rPr lang="en-US" sz="3600" dirty="0" err="1">
                <a:solidFill>
                  <a:srgbClr val="F6A429"/>
                </a:solidFill>
                <a:latin typeface="Open Sans Bold"/>
              </a:rPr>
              <a:t>nghiệp</a:t>
            </a:r>
            <a:r>
              <a:rPr lang="en-US" sz="3600" dirty="0">
                <a:solidFill>
                  <a:srgbClr val="F6A429"/>
                </a:solidFill>
                <a:latin typeface="Open Sans Bold"/>
              </a:rPr>
              <a:t> </a:t>
            </a:r>
            <a:r>
              <a:rPr lang="en-US" sz="3600" dirty="0" err="1">
                <a:solidFill>
                  <a:srgbClr val="F6A429"/>
                </a:solidFill>
                <a:latin typeface="Open Sans Bold"/>
              </a:rPr>
              <a:t>vụ</a:t>
            </a:r>
            <a:endParaRPr lang="en-US" sz="3600" dirty="0">
              <a:solidFill>
                <a:srgbClr val="F6A429"/>
              </a:solidFill>
              <a:latin typeface="Open Sans Bold"/>
            </a:endParaRPr>
          </a:p>
        </p:txBody>
      </p:sp>
      <p:pic>
        <p:nvPicPr>
          <p:cNvPr id="19" name="Picture 6">
            <a:extLst>
              <a:ext uri="{FF2B5EF4-FFF2-40B4-BE49-F238E27FC236}">
                <a16:creationId xmlns:a16="http://schemas.microsoft.com/office/drawing/2014/main" id="{BB5E3516-4327-A513-8801-F69B33DF6CC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2149" y="510609"/>
            <a:ext cx="446692" cy="455884"/>
          </a:xfrm>
          <a:prstGeom prst="rect">
            <a:avLst/>
          </a:prstGeom>
        </p:spPr>
      </p:pic>
      <p:sp>
        <p:nvSpPr>
          <p:cNvPr id="20" name="TextBox 9">
            <a:extLst>
              <a:ext uri="{FF2B5EF4-FFF2-40B4-BE49-F238E27FC236}">
                <a16:creationId xmlns:a16="http://schemas.microsoft.com/office/drawing/2014/main" id="{111C15EB-D5D7-EFC5-9AAF-EAF7051E7FFF}"/>
              </a:ext>
            </a:extLst>
          </p:cNvPr>
          <p:cNvSpPr txBox="1"/>
          <p:nvPr/>
        </p:nvSpPr>
        <p:spPr>
          <a:xfrm>
            <a:off x="1450694" y="453459"/>
            <a:ext cx="5281094" cy="513034"/>
          </a:xfrm>
          <a:prstGeom prst="rect">
            <a:avLst/>
          </a:prstGeom>
        </p:spPr>
        <p:txBody>
          <a:bodyPr lIns="0" tIns="0" rIns="0" bIns="0" rtlCol="0" anchor="t">
            <a:spAutoFit/>
          </a:bodyPr>
          <a:lstStyle/>
          <a:p>
            <a:pPr>
              <a:lnSpc>
                <a:spcPts val="4272"/>
              </a:lnSpc>
              <a:spcBef>
                <a:spcPct val="0"/>
              </a:spcBef>
            </a:pPr>
            <a:r>
              <a:rPr lang="en-US" sz="3051">
                <a:solidFill>
                  <a:srgbClr val="171616"/>
                </a:solidFill>
                <a:latin typeface="Open Sans"/>
              </a:rPr>
              <a:t>Nhà Sách Thiên Văn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grpSp>
        <p:nvGrpSpPr>
          <p:cNvPr id="5" name="Group 5"/>
          <p:cNvGrpSpPr/>
          <p:nvPr/>
        </p:nvGrpSpPr>
        <p:grpSpPr>
          <a:xfrm>
            <a:off x="9157040" y="0"/>
            <a:ext cx="8115300" cy="10287000"/>
            <a:chOff x="0" y="0"/>
            <a:chExt cx="4232162" cy="5364713"/>
          </a:xfrm>
        </p:grpSpPr>
        <p:sp>
          <p:nvSpPr>
            <p:cNvPr id="6" name="Freeform 6"/>
            <p:cNvSpPr/>
            <p:nvPr/>
          </p:nvSpPr>
          <p:spPr>
            <a:xfrm>
              <a:off x="0" y="0"/>
              <a:ext cx="4232162" cy="5364713"/>
            </a:xfrm>
            <a:custGeom>
              <a:avLst/>
              <a:gdLst/>
              <a:ahLst/>
              <a:cxnLst/>
              <a:rect l="l" t="t" r="r" b="b"/>
              <a:pathLst>
                <a:path w="4232162" h="5364713">
                  <a:moveTo>
                    <a:pt x="0" y="0"/>
                  </a:moveTo>
                  <a:lnTo>
                    <a:pt x="4232162" y="0"/>
                  </a:lnTo>
                  <a:lnTo>
                    <a:pt x="4232162" y="5364713"/>
                  </a:lnTo>
                  <a:lnTo>
                    <a:pt x="0" y="5364713"/>
                  </a:lnTo>
                  <a:close/>
                </a:path>
              </a:pathLst>
            </a:custGeom>
            <a:solidFill>
              <a:srgbClr val="20252F"/>
            </a:solidFill>
          </p:spPr>
        </p:sp>
      </p:grpSp>
      <p:grpSp>
        <p:nvGrpSpPr>
          <p:cNvPr id="7" name="Group 7"/>
          <p:cNvGrpSpPr/>
          <p:nvPr/>
        </p:nvGrpSpPr>
        <p:grpSpPr>
          <a:xfrm>
            <a:off x="1028700" y="1744948"/>
            <a:ext cx="8115300" cy="3154712"/>
            <a:chOff x="0" y="0"/>
            <a:chExt cx="10820400" cy="4206283"/>
          </a:xfrm>
        </p:grpSpPr>
        <p:pic>
          <p:nvPicPr>
            <p:cNvPr id="8" name="Picture 8"/>
            <p:cNvPicPr>
              <a:picLocks noChangeAspect="1"/>
            </p:cNvPicPr>
            <p:nvPr/>
          </p:nvPicPr>
          <p:blipFill>
            <a:blip r:embed="rId2"/>
            <a:srcRect t="20844" b="20844"/>
            <a:stretch>
              <a:fillRect/>
            </a:stretch>
          </p:blipFill>
          <p:spPr>
            <a:xfrm>
              <a:off x="0" y="0"/>
              <a:ext cx="10820400" cy="4206283"/>
            </a:xfrm>
            <a:prstGeom prst="rect">
              <a:avLst/>
            </a:prstGeom>
          </p:spPr>
        </p:pic>
      </p:grpSp>
      <p:grpSp>
        <p:nvGrpSpPr>
          <p:cNvPr id="9" name="Group 9"/>
          <p:cNvGrpSpPr/>
          <p:nvPr/>
        </p:nvGrpSpPr>
        <p:grpSpPr>
          <a:xfrm>
            <a:off x="9144000" y="1744948"/>
            <a:ext cx="8115300" cy="3154712"/>
            <a:chOff x="0" y="0"/>
            <a:chExt cx="10820400" cy="4206283"/>
          </a:xfrm>
        </p:grpSpPr>
        <p:pic>
          <p:nvPicPr>
            <p:cNvPr id="10" name="Picture 10"/>
            <p:cNvPicPr>
              <a:picLocks noChangeAspect="1"/>
            </p:cNvPicPr>
            <p:nvPr/>
          </p:nvPicPr>
          <p:blipFill>
            <a:blip r:embed="rId3"/>
            <a:srcRect t="20661" b="20661"/>
            <a:stretch>
              <a:fillRect/>
            </a:stretch>
          </p:blipFill>
          <p:spPr>
            <a:xfrm>
              <a:off x="0" y="0"/>
              <a:ext cx="10820400" cy="4206283"/>
            </a:xfrm>
            <a:prstGeom prst="rect">
              <a:avLst/>
            </a:prstGeom>
          </p:spPr>
        </p:pic>
      </p:grpSp>
      <p:sp>
        <p:nvSpPr>
          <p:cNvPr id="12" name="TextBox 12"/>
          <p:cNvSpPr txBox="1"/>
          <p:nvPr/>
        </p:nvSpPr>
        <p:spPr>
          <a:xfrm>
            <a:off x="1450694" y="5585460"/>
            <a:ext cx="6705105" cy="877570"/>
          </a:xfrm>
          <a:prstGeom prst="rect">
            <a:avLst/>
          </a:prstGeom>
        </p:spPr>
        <p:txBody>
          <a:bodyPr lIns="0" tIns="0" rIns="0" bIns="0" rtlCol="0" anchor="t">
            <a:spAutoFit/>
          </a:bodyPr>
          <a:lstStyle/>
          <a:p>
            <a:pPr>
              <a:lnSpc>
                <a:spcPts val="7040"/>
              </a:lnSpc>
            </a:pPr>
            <a:r>
              <a:rPr lang="en-US" sz="5500">
                <a:solidFill>
                  <a:srgbClr val="000000"/>
                </a:solidFill>
                <a:latin typeface="Montserrat Extra-Bold"/>
              </a:rPr>
              <a:t>GIỚI THIỆU  </a:t>
            </a:r>
          </a:p>
        </p:txBody>
      </p:sp>
      <p:sp>
        <p:nvSpPr>
          <p:cNvPr id="13" name="TextBox 13"/>
          <p:cNvSpPr txBox="1"/>
          <p:nvPr/>
        </p:nvSpPr>
        <p:spPr>
          <a:xfrm>
            <a:off x="10291360" y="5849095"/>
            <a:ext cx="5979739" cy="738664"/>
          </a:xfrm>
          <a:prstGeom prst="rect">
            <a:avLst/>
          </a:prstGeom>
        </p:spPr>
        <p:txBody>
          <a:bodyPr wrap="square" lIns="0" tIns="0" rIns="0" bIns="0" rtlCol="0" anchor="t">
            <a:spAutoFit/>
          </a:bodyPr>
          <a:lstStyle/>
          <a:p>
            <a:pPr>
              <a:spcBef>
                <a:spcPct val="0"/>
              </a:spcBef>
              <a:spcAft>
                <a:spcPts val="600"/>
              </a:spcAft>
            </a:pPr>
            <a:r>
              <a:rPr lang="en-US" sz="2400" dirty="0" err="1">
                <a:solidFill>
                  <a:srgbClr val="FFFFFF"/>
                </a:solidFill>
                <a:latin typeface="Times New Roman" panose="02020603050405020304" pitchFamily="18" charset="0"/>
                <a:cs typeface="Times New Roman" panose="02020603050405020304" pitchFamily="18" charset="0"/>
              </a:rPr>
              <a:t>Tiết</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kiệm</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thời</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gian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và</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công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sức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trong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việc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tìm</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kiếm</a:t>
            </a:r>
            <a:r>
              <a:rPr lang="en-US" sz="2400" dirty="0">
                <a:solidFill>
                  <a:srgbClr val="FFFFFF"/>
                </a:solidFill>
                <a:latin typeface="Times New Roman" panose="02020603050405020304" pitchFamily="18" charset="0"/>
                <a:cs typeface="Times New Roman" panose="02020603050405020304" pitchFamily="18" charset="0"/>
              </a:rPr>
              <a:t> hay </a:t>
            </a:r>
            <a:r>
              <a:rPr lang="en-US" sz="2400" dirty="0" err="1">
                <a:solidFill>
                  <a:srgbClr val="FFFFFF"/>
                </a:solidFill>
                <a:latin typeface="Times New Roman" panose="02020603050405020304" pitchFamily="18" charset="0"/>
                <a:cs typeface="Times New Roman" panose="02020603050405020304" pitchFamily="18" charset="0"/>
              </a:rPr>
              <a:t>quản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lý</a:t>
            </a:r>
            <a:r>
              <a:rPr lang="en-US" sz="2400" dirty="0">
                <a:solidFill>
                  <a:srgbClr val="FFFFFF"/>
                </a:solidFill>
                <a:latin typeface="Times New Roman" panose="02020603050405020304" pitchFamily="18" charset="0"/>
                <a:cs typeface="Times New Roman" panose="02020603050405020304" pitchFamily="18" charset="0"/>
              </a:rPr>
              <a:t> .</a:t>
            </a:r>
          </a:p>
        </p:txBody>
      </p:sp>
      <p:sp>
        <p:nvSpPr>
          <p:cNvPr id="14" name="TextBox 14"/>
          <p:cNvSpPr txBox="1"/>
          <p:nvPr/>
        </p:nvSpPr>
        <p:spPr>
          <a:xfrm>
            <a:off x="10291360" y="5247180"/>
            <a:ext cx="5820579" cy="430887"/>
          </a:xfrm>
          <a:prstGeom prst="rect">
            <a:avLst/>
          </a:prstGeom>
        </p:spPr>
        <p:txBody>
          <a:bodyPr lIns="0" tIns="0" rIns="0" bIns="0" rtlCol="0" anchor="t">
            <a:spAutoFit/>
          </a:bodyPr>
          <a:lstStyle/>
          <a:p>
            <a:pPr>
              <a:spcBef>
                <a:spcPct val="0"/>
              </a:spcBef>
              <a:spcAft>
                <a:spcPts val="600"/>
              </a:spcAft>
            </a:pPr>
            <a:r>
              <a:rPr lang="en-US" sz="2800" dirty="0" err="1">
                <a:solidFill>
                  <a:srgbClr val="F6A429"/>
                </a:solidFill>
                <a:latin typeface="Times New Roman" panose="02020603050405020304" pitchFamily="18" charset="0"/>
                <a:cs typeface="Times New Roman" panose="02020603050405020304" pitchFamily="18" charset="0"/>
              </a:rPr>
              <a:t>Tiết</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kiệm</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thời</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gian</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công</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sức</a:t>
            </a:r>
            <a:endParaRPr lang="en-US" sz="2800" dirty="0">
              <a:solidFill>
                <a:srgbClr val="F6A429"/>
              </a:solidFill>
              <a:latin typeface="Times New Roman" panose="02020603050405020304" pitchFamily="18" charset="0"/>
              <a:cs typeface="Times New Roman" panose="02020603050405020304" pitchFamily="18" charset="0"/>
            </a:endParaRPr>
          </a:p>
        </p:txBody>
      </p:sp>
      <p:sp>
        <p:nvSpPr>
          <p:cNvPr id="15" name="TextBox 15"/>
          <p:cNvSpPr txBox="1"/>
          <p:nvPr/>
        </p:nvSpPr>
        <p:spPr>
          <a:xfrm>
            <a:off x="10107584" y="190500"/>
            <a:ext cx="5820579" cy="430887"/>
          </a:xfrm>
          <a:prstGeom prst="rect">
            <a:avLst/>
          </a:prstGeom>
        </p:spPr>
        <p:txBody>
          <a:bodyPr lIns="0" tIns="0" rIns="0" bIns="0" rtlCol="0" anchor="t">
            <a:spAutoFit/>
          </a:bodyPr>
          <a:lstStyle/>
          <a:p>
            <a:pPr>
              <a:spcBef>
                <a:spcPct val="0"/>
              </a:spcBef>
              <a:spcAft>
                <a:spcPts val="600"/>
              </a:spcAft>
            </a:pPr>
            <a:r>
              <a:rPr lang="en-US" sz="2800" dirty="0" err="1">
                <a:solidFill>
                  <a:srgbClr val="F6A429"/>
                </a:solidFill>
                <a:latin typeface="Times New Roman" panose="02020603050405020304" pitchFamily="18" charset="0"/>
                <a:cs typeface="Times New Roman" panose="02020603050405020304" pitchFamily="18" charset="0"/>
              </a:rPr>
              <a:t>Giải</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quyết</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nghiệp</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vụ</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lao</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động</a:t>
            </a:r>
            <a:endParaRPr lang="en-US" sz="2800" dirty="0">
              <a:solidFill>
                <a:srgbClr val="F6A429"/>
              </a:solidFill>
              <a:latin typeface="Times New Roman" panose="02020603050405020304" pitchFamily="18" charset="0"/>
              <a:cs typeface="Times New Roman" panose="02020603050405020304" pitchFamily="18" charset="0"/>
            </a:endParaRPr>
          </a:p>
        </p:txBody>
      </p:sp>
      <p:sp>
        <p:nvSpPr>
          <p:cNvPr id="16" name="TextBox 16"/>
          <p:cNvSpPr txBox="1"/>
          <p:nvPr/>
        </p:nvSpPr>
        <p:spPr>
          <a:xfrm>
            <a:off x="10107584" y="756081"/>
            <a:ext cx="5820579" cy="738664"/>
          </a:xfrm>
          <a:prstGeom prst="rect">
            <a:avLst/>
          </a:prstGeom>
        </p:spPr>
        <p:txBody>
          <a:bodyPr lIns="0" tIns="0" rIns="0" bIns="0" rtlCol="0" anchor="t">
            <a:spAutoFit/>
          </a:bodyPr>
          <a:lstStyle/>
          <a:p>
            <a:pPr>
              <a:spcBef>
                <a:spcPct val="0"/>
              </a:spcBef>
              <a:spcAft>
                <a:spcPts val="600"/>
              </a:spcAft>
            </a:pPr>
            <a:r>
              <a:rPr lang="en-US" sz="2400" dirty="0" err="1">
                <a:solidFill>
                  <a:srgbClr val="FFFFFF"/>
                </a:solidFill>
                <a:latin typeface="Times New Roman" panose="02020603050405020304" pitchFamily="18" charset="0"/>
                <a:cs typeface="Times New Roman" panose="02020603050405020304" pitchFamily="18" charset="0"/>
              </a:rPr>
              <a:t>Quản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lý</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hoạt</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động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kinh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doanh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của</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hiệu</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sách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hiệu</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quả</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nhanh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chóng</a:t>
            </a:r>
            <a:endParaRPr lang="en-US" sz="2400" dirty="0">
              <a:solidFill>
                <a:srgbClr val="FFFFFF"/>
              </a:solidFill>
              <a:latin typeface="Times New Roman" panose="02020603050405020304" pitchFamily="18" charset="0"/>
              <a:cs typeface="Times New Roman" panose="02020603050405020304" pitchFamily="18" charset="0"/>
            </a:endParaRPr>
          </a:p>
        </p:txBody>
      </p:sp>
      <p:sp>
        <p:nvSpPr>
          <p:cNvPr id="17" name="TextBox 17"/>
          <p:cNvSpPr txBox="1"/>
          <p:nvPr/>
        </p:nvSpPr>
        <p:spPr>
          <a:xfrm>
            <a:off x="10304401" y="7013986"/>
            <a:ext cx="5820579" cy="430887"/>
          </a:xfrm>
          <a:prstGeom prst="rect">
            <a:avLst/>
          </a:prstGeom>
        </p:spPr>
        <p:txBody>
          <a:bodyPr lIns="0" tIns="0" rIns="0" bIns="0" rtlCol="0" anchor="t">
            <a:spAutoFit/>
          </a:bodyPr>
          <a:lstStyle/>
          <a:p>
            <a:pPr>
              <a:spcBef>
                <a:spcPct val="0"/>
              </a:spcBef>
              <a:spcAft>
                <a:spcPts val="600"/>
              </a:spcAft>
            </a:pPr>
            <a:r>
              <a:rPr lang="en-US" sz="2800" dirty="0" err="1">
                <a:solidFill>
                  <a:srgbClr val="F6A429"/>
                </a:solidFill>
                <a:latin typeface="Times New Roman" panose="02020603050405020304" pitchFamily="18" charset="0"/>
                <a:cs typeface="Times New Roman" panose="02020603050405020304" pitchFamily="18" charset="0"/>
              </a:rPr>
              <a:t>Giải</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quyết</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công</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việc</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nhanh</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chóng</a:t>
            </a:r>
            <a:r>
              <a:rPr lang="en-US" sz="2800" dirty="0">
                <a:solidFill>
                  <a:srgbClr val="F6A429"/>
                </a:solidFill>
                <a:latin typeface="Times New Roman" panose="02020603050405020304" pitchFamily="18" charset="0"/>
                <a:cs typeface="Times New Roman" panose="02020603050405020304" pitchFamily="18" charset="0"/>
              </a:rPr>
              <a:t> </a:t>
            </a:r>
          </a:p>
        </p:txBody>
      </p:sp>
      <p:sp>
        <p:nvSpPr>
          <p:cNvPr id="18" name="TextBox 18"/>
          <p:cNvSpPr txBox="1"/>
          <p:nvPr/>
        </p:nvSpPr>
        <p:spPr>
          <a:xfrm>
            <a:off x="10304401" y="7521073"/>
            <a:ext cx="5820579" cy="738664"/>
          </a:xfrm>
          <a:prstGeom prst="rect">
            <a:avLst/>
          </a:prstGeom>
        </p:spPr>
        <p:txBody>
          <a:bodyPr lIns="0" tIns="0" rIns="0" bIns="0" rtlCol="0" anchor="t">
            <a:spAutoFit/>
          </a:bodyPr>
          <a:lstStyle/>
          <a:p>
            <a:pPr>
              <a:spcBef>
                <a:spcPct val="0"/>
              </a:spcBef>
              <a:spcAft>
                <a:spcPts val="600"/>
              </a:spcAft>
            </a:pPr>
            <a:r>
              <a:rPr lang="en-US" sz="2400" dirty="0" err="1">
                <a:solidFill>
                  <a:srgbClr val="FFFFFF"/>
                </a:solidFill>
                <a:latin typeface="Times New Roman" panose="02020603050405020304" pitchFamily="18" charset="0"/>
                <a:cs typeface="Times New Roman" panose="02020603050405020304" pitchFamily="18" charset="0"/>
              </a:rPr>
              <a:t>Cung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cấp</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chức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năng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cần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thiết</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cho</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việc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quản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lý</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việc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tạo</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lập</a:t>
            </a:r>
            <a:r>
              <a:rPr lang="en-US" sz="2400" dirty="0">
                <a:solidFill>
                  <a:srgbClr val="FFFFFF"/>
                </a:solidFill>
                <a:latin typeface="Times New Roman" panose="02020603050405020304" pitchFamily="18" charset="0"/>
                <a:cs typeface="Times New Roman" panose="02020603050405020304" pitchFamily="18" charset="0"/>
              </a:rPr>
              <a:t> hay </a:t>
            </a:r>
            <a:r>
              <a:rPr lang="en-US" sz="2400" dirty="0" err="1">
                <a:solidFill>
                  <a:srgbClr val="FFFFFF"/>
                </a:solidFill>
                <a:latin typeface="Times New Roman" panose="02020603050405020304" pitchFamily="18" charset="0"/>
                <a:cs typeface="Times New Roman" panose="02020603050405020304" pitchFamily="18" charset="0"/>
              </a:rPr>
              <a:t>rà</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soát</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thông</a:t>
            </a:r>
            <a:r>
              <a:rPr lang="en-US" sz="2400" dirty="0">
                <a:solidFill>
                  <a:srgbClr val="FFFFFF"/>
                </a:solidFill>
                <a:latin typeface="Times New Roman" panose="02020603050405020304" pitchFamily="18" charset="0"/>
                <a:cs typeface="Times New Roman" panose="02020603050405020304" pitchFamily="18" charset="0"/>
              </a:rPr>
              <a:t> tin</a:t>
            </a:r>
          </a:p>
        </p:txBody>
      </p:sp>
      <p:sp>
        <p:nvSpPr>
          <p:cNvPr id="19" name="TextBox 19"/>
          <p:cNvSpPr txBox="1"/>
          <p:nvPr/>
        </p:nvSpPr>
        <p:spPr>
          <a:xfrm>
            <a:off x="10291360" y="8826468"/>
            <a:ext cx="5820579" cy="359073"/>
          </a:xfrm>
          <a:prstGeom prst="rect">
            <a:avLst/>
          </a:prstGeom>
        </p:spPr>
        <p:txBody>
          <a:bodyPr lIns="0" tIns="0" rIns="0" bIns="0" rtlCol="0" anchor="t">
            <a:spAutoFit/>
          </a:bodyPr>
          <a:lstStyle/>
          <a:p>
            <a:pPr>
              <a:lnSpc>
                <a:spcPts val="2799"/>
              </a:lnSpc>
              <a:spcBef>
                <a:spcPct val="0"/>
              </a:spcBef>
            </a:pPr>
            <a:r>
              <a:rPr lang="en-US" sz="2800" dirty="0" err="1">
                <a:solidFill>
                  <a:srgbClr val="F6A429"/>
                </a:solidFill>
                <a:latin typeface="Times New Roman" panose="02020603050405020304" pitchFamily="18" charset="0"/>
                <a:cs typeface="Times New Roman" panose="02020603050405020304" pitchFamily="18" charset="0"/>
              </a:rPr>
              <a:t>Thống</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kê</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đầy</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đủ</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chính</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xác</a:t>
            </a:r>
            <a:endParaRPr lang="en-US" sz="2800" dirty="0">
              <a:solidFill>
                <a:srgbClr val="F6A429"/>
              </a:solidFill>
              <a:latin typeface="Times New Roman" panose="02020603050405020304" pitchFamily="18" charset="0"/>
              <a:cs typeface="Times New Roman" panose="02020603050405020304" pitchFamily="18" charset="0"/>
            </a:endParaRPr>
          </a:p>
        </p:txBody>
      </p:sp>
      <p:sp>
        <p:nvSpPr>
          <p:cNvPr id="20" name="TextBox 20"/>
          <p:cNvSpPr txBox="1"/>
          <p:nvPr/>
        </p:nvSpPr>
        <p:spPr>
          <a:xfrm>
            <a:off x="10291360" y="9318593"/>
            <a:ext cx="5820579" cy="565861"/>
          </a:xfrm>
          <a:prstGeom prst="rect">
            <a:avLst/>
          </a:prstGeom>
        </p:spPr>
        <p:txBody>
          <a:bodyPr lIns="0" tIns="0" rIns="0" bIns="0" rtlCol="0" anchor="t">
            <a:spAutoFit/>
          </a:bodyPr>
          <a:lstStyle/>
          <a:p>
            <a:pPr>
              <a:lnSpc>
                <a:spcPts val="2239"/>
              </a:lnSpc>
              <a:spcBef>
                <a:spcPct val="0"/>
              </a:spcBef>
            </a:pPr>
            <a:r>
              <a:rPr lang="en-US" sz="2400" dirty="0" err="1">
                <a:solidFill>
                  <a:srgbClr val="FFFFFF"/>
                </a:solidFill>
                <a:latin typeface="Times New Roman" panose="02020603050405020304" pitchFamily="18" charset="0"/>
                <a:cs typeface="Times New Roman" panose="02020603050405020304" pitchFamily="18" charset="0"/>
              </a:rPr>
              <a:t>Báo</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cáo</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đầy</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đủ</a:t>
            </a:r>
            <a:r>
              <a:rPr lang="en-US" sz="2400" dirty="0">
                <a:solidFill>
                  <a:srgbClr val="FFFFFF"/>
                </a:solidFill>
                <a:latin typeface="Times New Roman" panose="02020603050405020304" pitchFamily="18" charset="0"/>
                <a:cs typeface="Times New Roman" panose="02020603050405020304" pitchFamily="18" charset="0"/>
              </a:rPr>
              <a:t> chi </a:t>
            </a:r>
            <a:r>
              <a:rPr lang="en-US" sz="2400" dirty="0" err="1">
                <a:solidFill>
                  <a:srgbClr val="FFFFFF"/>
                </a:solidFill>
                <a:latin typeface="Times New Roman" panose="02020603050405020304" pitchFamily="18" charset="0"/>
                <a:cs typeface="Times New Roman" panose="02020603050405020304" pitchFamily="18" charset="0"/>
              </a:rPr>
              <a:t>tiết</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từng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danh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mục</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cụ</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thể</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và</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dễ</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dàng</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quản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lý</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doanh</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thu</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sản</a:t>
            </a:r>
            <a:r>
              <a:rPr lang="en-US" sz="2400" dirty="0">
                <a:solidFill>
                  <a:srgbClr val="FFFFFF"/>
                </a:solidFill>
                <a:latin typeface="Times New Roman" panose="02020603050405020304" pitchFamily="18" charset="0"/>
                <a:cs typeface="Times New Roman" panose="02020603050405020304" pitchFamily="18" charset="0"/>
              </a:rPr>
              <a:t> </a:t>
            </a:r>
            <a:r>
              <a:rPr lang="en-US" sz="2400" dirty="0" err="1">
                <a:solidFill>
                  <a:srgbClr val="FFFFFF"/>
                </a:solidFill>
                <a:latin typeface="Times New Roman" panose="02020603050405020304" pitchFamily="18" charset="0"/>
                <a:cs typeface="Times New Roman" panose="02020603050405020304" pitchFamily="18" charset="0"/>
              </a:rPr>
              <a:t>phẩm</a:t>
            </a:r>
            <a:r>
              <a:rPr lang="en-US" sz="1599" dirty="0">
                <a:solidFill>
                  <a:srgbClr val="FFFFFF"/>
                </a:solidFill>
                <a:latin typeface="Open Sans"/>
              </a:rPr>
              <a:t>,...</a:t>
            </a:r>
          </a:p>
        </p:txBody>
      </p:sp>
      <p:pic>
        <p:nvPicPr>
          <p:cNvPr id="26" name="Picture 6">
            <a:extLst>
              <a:ext uri="{FF2B5EF4-FFF2-40B4-BE49-F238E27FC236}">
                <a16:creationId xmlns:a16="http://schemas.microsoft.com/office/drawing/2014/main" id="{7D86EDE6-080C-6B78-0CE3-4B0386A6F26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4350" y="800758"/>
            <a:ext cx="446692" cy="455884"/>
          </a:xfrm>
          <a:prstGeom prst="rect">
            <a:avLst/>
          </a:prstGeom>
        </p:spPr>
      </p:pic>
      <p:sp>
        <p:nvSpPr>
          <p:cNvPr id="27" name="TextBox 9">
            <a:extLst>
              <a:ext uri="{FF2B5EF4-FFF2-40B4-BE49-F238E27FC236}">
                <a16:creationId xmlns:a16="http://schemas.microsoft.com/office/drawing/2014/main" id="{C7C6990A-FF96-AAA4-6449-58FDE43ECEB7}"/>
              </a:ext>
            </a:extLst>
          </p:cNvPr>
          <p:cNvSpPr txBox="1"/>
          <p:nvPr/>
        </p:nvSpPr>
        <p:spPr>
          <a:xfrm>
            <a:off x="1242895" y="743608"/>
            <a:ext cx="5281094" cy="513034"/>
          </a:xfrm>
          <a:prstGeom prst="rect">
            <a:avLst/>
          </a:prstGeom>
        </p:spPr>
        <p:txBody>
          <a:bodyPr lIns="0" tIns="0" rIns="0" bIns="0" rtlCol="0" anchor="t">
            <a:spAutoFit/>
          </a:bodyPr>
          <a:lstStyle/>
          <a:p>
            <a:pPr>
              <a:lnSpc>
                <a:spcPts val="4272"/>
              </a:lnSpc>
              <a:spcBef>
                <a:spcPct val="0"/>
              </a:spcBef>
            </a:pPr>
            <a:r>
              <a:rPr lang="en-US" sz="3051">
                <a:solidFill>
                  <a:srgbClr val="171616"/>
                </a:solidFill>
                <a:latin typeface="Open Sans"/>
              </a:rPr>
              <a:t>Nhà Sách Thiên Văn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209" y="3467546"/>
            <a:ext cx="18321209" cy="6882712"/>
            <a:chOff x="0" y="0"/>
            <a:chExt cx="9537267" cy="3283311"/>
          </a:xfrm>
        </p:grpSpPr>
        <p:sp>
          <p:nvSpPr>
            <p:cNvPr id="3" name="Freeform 3"/>
            <p:cNvSpPr/>
            <p:nvPr/>
          </p:nvSpPr>
          <p:spPr>
            <a:xfrm>
              <a:off x="0" y="0"/>
              <a:ext cx="9537267" cy="3283311"/>
            </a:xfrm>
            <a:custGeom>
              <a:avLst/>
              <a:gdLst/>
              <a:ahLst/>
              <a:cxnLst/>
              <a:rect l="l" t="t" r="r" b="b"/>
              <a:pathLst>
                <a:path w="9537267" h="3283311">
                  <a:moveTo>
                    <a:pt x="0" y="0"/>
                  </a:moveTo>
                  <a:lnTo>
                    <a:pt x="9537267" y="0"/>
                  </a:lnTo>
                  <a:lnTo>
                    <a:pt x="9537267" y="3283311"/>
                  </a:lnTo>
                  <a:lnTo>
                    <a:pt x="0" y="3283311"/>
                  </a:lnTo>
                  <a:close/>
                </a:path>
              </a:pathLst>
            </a:custGeom>
            <a:solidFill>
              <a:srgbClr val="20252F"/>
            </a:solidFill>
          </p:spPr>
        </p:sp>
      </p:grpSp>
      <p:grpSp>
        <p:nvGrpSpPr>
          <p:cNvPr id="4" name="Group 4"/>
          <p:cNvGrpSpPr/>
          <p:nvPr/>
        </p:nvGrpSpPr>
        <p:grpSpPr>
          <a:xfrm>
            <a:off x="17835213" y="7063676"/>
            <a:ext cx="452787" cy="2194624"/>
            <a:chOff x="0" y="0"/>
            <a:chExt cx="293277" cy="1421492"/>
          </a:xfrm>
        </p:grpSpPr>
        <p:sp>
          <p:nvSpPr>
            <p:cNvPr id="5" name="Freeform 5"/>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grpSp>
        <p:nvGrpSpPr>
          <p:cNvPr id="13" name="Group 13"/>
          <p:cNvGrpSpPr/>
          <p:nvPr/>
        </p:nvGrpSpPr>
        <p:grpSpPr>
          <a:xfrm rot="-5400000">
            <a:off x="8682312" y="7272146"/>
            <a:ext cx="1762042" cy="229066"/>
            <a:chOff x="0" y="0"/>
            <a:chExt cx="2349390" cy="305421"/>
          </a:xfrm>
        </p:grpSpPr>
        <p:grpSp>
          <p:nvGrpSpPr>
            <p:cNvPr id="14" name="Group 14"/>
            <p:cNvGrpSpPr>
              <a:grpSpLocks noChangeAspect="1"/>
            </p:cNvGrpSpPr>
            <p:nvPr/>
          </p:nvGrpSpPr>
          <p:grpSpPr>
            <a:xfrm>
              <a:off x="0" y="0"/>
              <a:ext cx="2349390" cy="305421"/>
              <a:chOff x="0" y="0"/>
              <a:chExt cx="1270000" cy="165100"/>
            </a:xfrm>
          </p:grpSpPr>
          <p:sp>
            <p:nvSpPr>
              <p:cNvPr id="15" name="Freeform 15"/>
              <p:cNvSpPr/>
              <p:nvPr/>
            </p:nvSpPr>
            <p:spPr>
              <a:xfrm>
                <a:off x="0" y="0"/>
                <a:ext cx="1270000" cy="165100"/>
              </a:xfrm>
              <a:custGeom>
                <a:avLst/>
                <a:gdLst/>
                <a:ahLst/>
                <a:cxnLst/>
                <a:rect l="l" t="t" r="r" b="b"/>
                <a:pathLst>
                  <a:path w="1270000" h="165100">
                    <a:moveTo>
                      <a:pt x="0" y="0"/>
                    </a:moveTo>
                    <a:lnTo>
                      <a:pt x="1270000" y="0"/>
                    </a:lnTo>
                    <a:lnTo>
                      <a:pt x="1270000" y="165100"/>
                    </a:lnTo>
                    <a:lnTo>
                      <a:pt x="0" y="165100"/>
                    </a:lnTo>
                    <a:lnTo>
                      <a:pt x="0" y="0"/>
                    </a:lnTo>
                    <a:close/>
                  </a:path>
                </a:pathLst>
              </a:custGeom>
              <a:solidFill>
                <a:srgbClr val="53688B"/>
              </a:solidFill>
            </p:spPr>
          </p:sp>
          <p:sp>
            <p:nvSpPr>
              <p:cNvPr id="16" name="Freeform 16"/>
              <p:cNvSpPr/>
              <p:nvPr/>
            </p:nvSpPr>
            <p:spPr>
              <a:xfrm>
                <a:off x="0" y="0"/>
                <a:ext cx="787400" cy="165100"/>
              </a:xfrm>
              <a:custGeom>
                <a:avLst/>
                <a:gdLst/>
                <a:ahLst/>
                <a:cxnLst/>
                <a:rect l="l" t="t" r="r" b="b"/>
                <a:pathLst>
                  <a:path w="787400" h="165100">
                    <a:moveTo>
                      <a:pt x="0" y="0"/>
                    </a:moveTo>
                    <a:lnTo>
                      <a:pt x="787400" y="0"/>
                    </a:lnTo>
                    <a:lnTo>
                      <a:pt x="787400" y="165100"/>
                    </a:lnTo>
                    <a:lnTo>
                      <a:pt x="0" y="165100"/>
                    </a:lnTo>
                    <a:lnTo>
                      <a:pt x="0" y="0"/>
                    </a:lnTo>
                    <a:close/>
                  </a:path>
                </a:pathLst>
              </a:custGeom>
              <a:solidFill>
                <a:srgbClr val="F6A429"/>
              </a:solidFill>
            </p:spPr>
          </p:sp>
        </p:grpSp>
      </p:grpSp>
      <p:grpSp>
        <p:nvGrpSpPr>
          <p:cNvPr id="18" name="Group 18"/>
          <p:cNvGrpSpPr>
            <a:grpSpLocks noChangeAspect="1"/>
          </p:cNvGrpSpPr>
          <p:nvPr/>
        </p:nvGrpSpPr>
        <p:grpSpPr>
          <a:xfrm>
            <a:off x="7549248" y="4076700"/>
            <a:ext cx="2258161" cy="293029"/>
            <a:chOff x="0" y="0"/>
            <a:chExt cx="1270000" cy="165100"/>
          </a:xfrm>
        </p:grpSpPr>
        <p:sp>
          <p:nvSpPr>
            <p:cNvPr id="19" name="Freeform 19"/>
            <p:cNvSpPr/>
            <p:nvPr/>
          </p:nvSpPr>
          <p:spPr>
            <a:xfrm>
              <a:off x="0" y="0"/>
              <a:ext cx="1270000" cy="165100"/>
            </a:xfrm>
            <a:custGeom>
              <a:avLst/>
              <a:gdLst/>
              <a:ahLst/>
              <a:cxnLst/>
              <a:rect l="l" t="t" r="r" b="b"/>
              <a:pathLst>
                <a:path w="1270000" h="165100">
                  <a:moveTo>
                    <a:pt x="0" y="0"/>
                  </a:moveTo>
                  <a:lnTo>
                    <a:pt x="1270000" y="0"/>
                  </a:lnTo>
                  <a:lnTo>
                    <a:pt x="1270000" y="165100"/>
                  </a:lnTo>
                  <a:lnTo>
                    <a:pt x="0" y="165100"/>
                  </a:lnTo>
                  <a:lnTo>
                    <a:pt x="0" y="0"/>
                  </a:lnTo>
                  <a:close/>
                </a:path>
              </a:pathLst>
            </a:custGeom>
            <a:solidFill>
              <a:srgbClr val="53688B"/>
            </a:solidFill>
          </p:spPr>
        </p:sp>
        <p:sp>
          <p:nvSpPr>
            <p:cNvPr id="20" name="Freeform 20"/>
            <p:cNvSpPr/>
            <p:nvPr/>
          </p:nvSpPr>
          <p:spPr>
            <a:xfrm>
              <a:off x="0" y="0"/>
              <a:ext cx="482600" cy="165100"/>
            </a:xfrm>
            <a:custGeom>
              <a:avLst/>
              <a:gdLst/>
              <a:ahLst/>
              <a:cxnLst/>
              <a:rect l="l" t="t" r="r" b="b"/>
              <a:pathLst>
                <a:path w="482600" h="165100">
                  <a:moveTo>
                    <a:pt x="0" y="0"/>
                  </a:moveTo>
                  <a:lnTo>
                    <a:pt x="482600" y="0"/>
                  </a:lnTo>
                  <a:lnTo>
                    <a:pt x="482600" y="165100"/>
                  </a:lnTo>
                  <a:lnTo>
                    <a:pt x="0" y="165100"/>
                  </a:lnTo>
                  <a:lnTo>
                    <a:pt x="0" y="0"/>
                  </a:lnTo>
                  <a:close/>
                </a:path>
              </a:pathLst>
            </a:custGeom>
            <a:solidFill>
              <a:srgbClr val="F6A429"/>
            </a:solidFill>
          </p:spPr>
        </p:sp>
      </p:grpSp>
      <p:pic>
        <p:nvPicPr>
          <p:cNvPr id="21" name="Picture 21"/>
          <p:cNvPicPr>
            <a:picLocks noChangeAspect="1"/>
          </p:cNvPicPr>
          <p:nvPr/>
        </p:nvPicPr>
        <p:blipFill>
          <a:blip r:embed="rId2"/>
          <a:srcRect/>
          <a:stretch>
            <a:fillRect/>
          </a:stretch>
        </p:blipFill>
        <p:spPr>
          <a:xfrm>
            <a:off x="74435" y="8536898"/>
            <a:ext cx="2553636" cy="1442804"/>
          </a:xfrm>
          <a:prstGeom prst="rect">
            <a:avLst/>
          </a:prstGeom>
        </p:spPr>
      </p:pic>
      <p:sp>
        <p:nvSpPr>
          <p:cNvPr id="23" name="TextBox 23"/>
          <p:cNvSpPr txBox="1"/>
          <p:nvPr/>
        </p:nvSpPr>
        <p:spPr>
          <a:xfrm>
            <a:off x="883728" y="2358005"/>
            <a:ext cx="6948945" cy="800027"/>
          </a:xfrm>
          <a:prstGeom prst="rect">
            <a:avLst/>
          </a:prstGeom>
        </p:spPr>
        <p:txBody>
          <a:bodyPr lIns="0" tIns="0" rIns="0" bIns="0" rtlCol="0" anchor="t">
            <a:spAutoFit/>
          </a:bodyPr>
          <a:lstStyle/>
          <a:p>
            <a:pPr>
              <a:lnSpc>
                <a:spcPts val="7040"/>
              </a:lnSpc>
            </a:pPr>
            <a:r>
              <a:rPr lang="en-US" sz="4000" dirty="0">
                <a:solidFill>
                  <a:srgbClr val="000000"/>
                </a:solidFill>
                <a:latin typeface="Montserrat Extra-Bold"/>
              </a:rPr>
              <a:t>1</a:t>
            </a:r>
            <a:r>
              <a:rPr lang="vi-VN" sz="4000" dirty="0">
                <a:solidFill>
                  <a:srgbClr val="000000"/>
                </a:solidFill>
                <a:latin typeface="Montserrat Extra-Bold"/>
              </a:rPr>
              <a:t>.</a:t>
            </a:r>
            <a:r>
              <a:rPr lang="en-US" sz="4000" dirty="0">
                <a:solidFill>
                  <a:srgbClr val="000000"/>
                </a:solidFill>
                <a:latin typeface="Montserrat Extra-Bold"/>
              </a:rPr>
              <a:t> YÊU CẦU CHỨC NĂNG</a:t>
            </a:r>
          </a:p>
        </p:txBody>
      </p:sp>
      <p:grpSp>
        <p:nvGrpSpPr>
          <p:cNvPr id="25" name="Group 25"/>
          <p:cNvGrpSpPr/>
          <p:nvPr/>
        </p:nvGrpSpPr>
        <p:grpSpPr>
          <a:xfrm rot="-5472536">
            <a:off x="3329283" y="7855309"/>
            <a:ext cx="1762042" cy="229066"/>
            <a:chOff x="0" y="0"/>
            <a:chExt cx="2349390" cy="305421"/>
          </a:xfrm>
        </p:grpSpPr>
        <p:grpSp>
          <p:nvGrpSpPr>
            <p:cNvPr id="26" name="Group 26"/>
            <p:cNvGrpSpPr>
              <a:grpSpLocks noChangeAspect="1"/>
            </p:cNvGrpSpPr>
            <p:nvPr/>
          </p:nvGrpSpPr>
          <p:grpSpPr>
            <a:xfrm>
              <a:off x="0" y="0"/>
              <a:ext cx="2349390" cy="305421"/>
              <a:chOff x="0" y="0"/>
              <a:chExt cx="1270000" cy="165100"/>
            </a:xfrm>
          </p:grpSpPr>
          <p:sp>
            <p:nvSpPr>
              <p:cNvPr id="27" name="Freeform 27"/>
              <p:cNvSpPr/>
              <p:nvPr/>
            </p:nvSpPr>
            <p:spPr>
              <a:xfrm>
                <a:off x="0" y="0"/>
                <a:ext cx="1270000" cy="165100"/>
              </a:xfrm>
              <a:custGeom>
                <a:avLst/>
                <a:gdLst/>
                <a:ahLst/>
                <a:cxnLst/>
                <a:rect l="l" t="t" r="r" b="b"/>
                <a:pathLst>
                  <a:path w="1270000" h="165100">
                    <a:moveTo>
                      <a:pt x="0" y="0"/>
                    </a:moveTo>
                    <a:lnTo>
                      <a:pt x="1270000" y="0"/>
                    </a:lnTo>
                    <a:lnTo>
                      <a:pt x="1270000" y="165100"/>
                    </a:lnTo>
                    <a:lnTo>
                      <a:pt x="0" y="165100"/>
                    </a:lnTo>
                    <a:lnTo>
                      <a:pt x="0" y="0"/>
                    </a:lnTo>
                    <a:close/>
                  </a:path>
                </a:pathLst>
              </a:custGeom>
              <a:solidFill>
                <a:srgbClr val="53688B"/>
              </a:solidFill>
            </p:spPr>
          </p:sp>
          <p:sp>
            <p:nvSpPr>
              <p:cNvPr id="28" name="Freeform 28"/>
              <p:cNvSpPr/>
              <p:nvPr/>
            </p:nvSpPr>
            <p:spPr>
              <a:xfrm>
                <a:off x="0" y="0"/>
                <a:ext cx="1003300" cy="165100"/>
              </a:xfrm>
              <a:custGeom>
                <a:avLst/>
                <a:gdLst/>
                <a:ahLst/>
                <a:cxnLst/>
                <a:rect l="l" t="t" r="r" b="b"/>
                <a:pathLst>
                  <a:path w="1003300" h="165100">
                    <a:moveTo>
                      <a:pt x="0" y="0"/>
                    </a:moveTo>
                    <a:lnTo>
                      <a:pt x="1003300" y="0"/>
                    </a:lnTo>
                    <a:lnTo>
                      <a:pt x="1003300" y="165100"/>
                    </a:lnTo>
                    <a:lnTo>
                      <a:pt x="0" y="165100"/>
                    </a:lnTo>
                    <a:lnTo>
                      <a:pt x="0" y="0"/>
                    </a:lnTo>
                    <a:close/>
                  </a:path>
                </a:pathLst>
              </a:custGeom>
              <a:solidFill>
                <a:srgbClr val="F6A429"/>
              </a:solidFill>
            </p:spPr>
          </p:sp>
        </p:grpSp>
      </p:grpSp>
      <p:grpSp>
        <p:nvGrpSpPr>
          <p:cNvPr id="9" name="Group 9"/>
          <p:cNvGrpSpPr/>
          <p:nvPr/>
        </p:nvGrpSpPr>
        <p:grpSpPr>
          <a:xfrm>
            <a:off x="3235787" y="3924300"/>
            <a:ext cx="2205841" cy="286240"/>
            <a:chOff x="0" y="0"/>
            <a:chExt cx="2935791" cy="381653"/>
          </a:xfrm>
        </p:grpSpPr>
        <p:grpSp>
          <p:nvGrpSpPr>
            <p:cNvPr id="10" name="Group 10"/>
            <p:cNvGrpSpPr>
              <a:grpSpLocks noChangeAspect="1"/>
            </p:cNvGrpSpPr>
            <p:nvPr/>
          </p:nvGrpSpPr>
          <p:grpSpPr>
            <a:xfrm>
              <a:off x="0" y="0"/>
              <a:ext cx="2935791" cy="381653"/>
              <a:chOff x="0" y="0"/>
              <a:chExt cx="1270000" cy="165100"/>
            </a:xfrm>
          </p:grpSpPr>
          <p:sp>
            <p:nvSpPr>
              <p:cNvPr id="11" name="Freeform 11"/>
              <p:cNvSpPr/>
              <p:nvPr/>
            </p:nvSpPr>
            <p:spPr>
              <a:xfrm>
                <a:off x="0" y="0"/>
                <a:ext cx="1270000" cy="165100"/>
              </a:xfrm>
              <a:custGeom>
                <a:avLst/>
                <a:gdLst/>
                <a:ahLst/>
                <a:cxnLst/>
                <a:rect l="l" t="t" r="r" b="b"/>
                <a:pathLst>
                  <a:path w="1270000" h="165100">
                    <a:moveTo>
                      <a:pt x="0" y="0"/>
                    </a:moveTo>
                    <a:lnTo>
                      <a:pt x="1270000" y="0"/>
                    </a:lnTo>
                    <a:lnTo>
                      <a:pt x="1270000" y="165100"/>
                    </a:lnTo>
                    <a:lnTo>
                      <a:pt x="0" y="165100"/>
                    </a:lnTo>
                    <a:lnTo>
                      <a:pt x="0" y="0"/>
                    </a:lnTo>
                    <a:close/>
                  </a:path>
                </a:pathLst>
              </a:custGeom>
              <a:solidFill>
                <a:srgbClr val="53688B"/>
              </a:solidFill>
            </p:spPr>
          </p:sp>
          <p:sp>
            <p:nvSpPr>
              <p:cNvPr id="12" name="Freeform 12"/>
              <p:cNvSpPr/>
              <p:nvPr/>
            </p:nvSpPr>
            <p:spPr>
              <a:xfrm>
                <a:off x="0" y="0"/>
                <a:ext cx="355600" cy="165100"/>
              </a:xfrm>
              <a:custGeom>
                <a:avLst/>
                <a:gdLst/>
                <a:ahLst/>
                <a:cxnLst/>
                <a:rect l="l" t="t" r="r" b="b"/>
                <a:pathLst>
                  <a:path w="355600" h="165100">
                    <a:moveTo>
                      <a:pt x="0" y="0"/>
                    </a:moveTo>
                    <a:lnTo>
                      <a:pt x="355600" y="0"/>
                    </a:lnTo>
                    <a:lnTo>
                      <a:pt x="355600" y="165100"/>
                    </a:lnTo>
                    <a:lnTo>
                      <a:pt x="0" y="165100"/>
                    </a:lnTo>
                    <a:lnTo>
                      <a:pt x="0" y="0"/>
                    </a:lnTo>
                    <a:close/>
                  </a:path>
                </a:pathLst>
              </a:custGeom>
              <a:solidFill>
                <a:srgbClr val="F6A429"/>
              </a:solidFill>
            </p:spPr>
          </p:sp>
        </p:grpSp>
      </p:grpSp>
      <p:sp>
        <p:nvSpPr>
          <p:cNvPr id="24" name="TextBox 24"/>
          <p:cNvSpPr txBox="1"/>
          <p:nvPr/>
        </p:nvSpPr>
        <p:spPr>
          <a:xfrm>
            <a:off x="2895600" y="4922302"/>
            <a:ext cx="3810000" cy="1487587"/>
          </a:xfrm>
          <a:prstGeom prst="rect">
            <a:avLst/>
          </a:prstGeom>
        </p:spPr>
        <p:txBody>
          <a:bodyPr lIns="0" tIns="0" rIns="0" bIns="0" rtlCol="0" anchor="t">
            <a:spAutoFit/>
          </a:bodyPr>
          <a:lstStyle/>
          <a:p>
            <a:pPr marL="453387" lvl="1" indent="-226693">
              <a:lnSpc>
                <a:spcPts val="2939"/>
              </a:lnSpc>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Tạo</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hóa</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đơn</a:t>
            </a:r>
            <a:endParaRPr lang="en-US" sz="2800" dirty="0">
              <a:solidFill>
                <a:srgbClr val="FFFFFF"/>
              </a:solidFill>
              <a:latin typeface="Times New Roman" panose="02020603050405020304" pitchFamily="18" charset="0"/>
              <a:cs typeface="Times New Roman" panose="02020603050405020304" pitchFamily="18" charset="0"/>
            </a:endParaRPr>
          </a:p>
          <a:p>
            <a:pPr marL="453387" lvl="1" indent="-226693">
              <a:lnSpc>
                <a:spcPts val="2939"/>
              </a:lnSpc>
              <a:buFont typeface="Arial"/>
              <a:buChar char="•"/>
            </a:pP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Xem</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thông</a:t>
            </a:r>
            <a:r>
              <a:rPr lang="en-US" sz="2800" dirty="0">
                <a:solidFill>
                  <a:srgbClr val="FFFFFF"/>
                </a:solidFill>
                <a:latin typeface="Times New Roman" panose="02020603050405020304" pitchFamily="18" charset="0"/>
                <a:cs typeface="Times New Roman" panose="02020603050405020304" pitchFamily="18" charset="0"/>
              </a:rPr>
              <a:t> tin </a:t>
            </a:r>
            <a:r>
              <a:rPr lang="en-US" sz="2800" dirty="0" err="1">
                <a:solidFill>
                  <a:srgbClr val="FFFFFF"/>
                </a:solidFill>
                <a:latin typeface="Times New Roman" panose="02020603050405020304" pitchFamily="18" charset="0"/>
                <a:cs typeface="Times New Roman" panose="02020603050405020304" pitchFamily="18" charset="0"/>
              </a:rPr>
              <a:t>hóa</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đơn</a:t>
            </a:r>
            <a:endParaRPr lang="en-US" sz="2800" dirty="0">
              <a:solidFill>
                <a:srgbClr val="FFFFFF"/>
              </a:solidFill>
              <a:latin typeface="Times New Roman" panose="02020603050405020304" pitchFamily="18" charset="0"/>
              <a:cs typeface="Times New Roman" panose="02020603050405020304" pitchFamily="18" charset="0"/>
            </a:endParaRPr>
          </a:p>
          <a:p>
            <a:pPr marL="453387" lvl="1" indent="-226693">
              <a:lnSpc>
                <a:spcPts val="2939"/>
              </a:lnSpc>
              <a:spcBef>
                <a:spcPct val="0"/>
              </a:spcBef>
              <a:buFont typeface="Arial"/>
              <a:buChar char="•"/>
            </a:pP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xóa</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hóa</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đơn</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bán</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hàng</a:t>
            </a:r>
            <a:r>
              <a:rPr lang="en-US" sz="2800" dirty="0">
                <a:solidFill>
                  <a:srgbClr val="FFFFFF"/>
                </a:solidFill>
                <a:latin typeface="Times New Roman" panose="02020603050405020304" pitchFamily="18" charset="0"/>
                <a:cs typeface="Times New Roman" panose="02020603050405020304" pitchFamily="18" charset="0"/>
              </a:rPr>
              <a:t> </a:t>
            </a:r>
          </a:p>
        </p:txBody>
      </p:sp>
      <p:sp>
        <p:nvSpPr>
          <p:cNvPr id="29" name="TextBox 29"/>
          <p:cNvSpPr txBox="1"/>
          <p:nvPr/>
        </p:nvSpPr>
        <p:spPr>
          <a:xfrm>
            <a:off x="3201376" y="4364625"/>
            <a:ext cx="2505650" cy="359073"/>
          </a:xfrm>
          <a:prstGeom prst="rect">
            <a:avLst/>
          </a:prstGeom>
        </p:spPr>
        <p:txBody>
          <a:bodyPr wrap="square" lIns="0" tIns="0" rIns="0" bIns="0" rtlCol="0" anchor="t">
            <a:spAutoFit/>
          </a:bodyPr>
          <a:lstStyle/>
          <a:p>
            <a:pPr>
              <a:lnSpc>
                <a:spcPts val="2799"/>
              </a:lnSpc>
              <a:spcBef>
                <a:spcPct val="0"/>
              </a:spcBef>
            </a:pPr>
            <a:r>
              <a:rPr lang="en-US" sz="2800" b="1" dirty="0" err="1">
                <a:solidFill>
                  <a:srgbClr val="F6A429"/>
                </a:solidFill>
                <a:latin typeface="Times New Roman" panose="02020603050405020304" pitchFamily="18" charset="0"/>
                <a:cs typeface="Times New Roman" panose="02020603050405020304" pitchFamily="18" charset="0"/>
              </a:rPr>
              <a:t>Tạo</a:t>
            </a:r>
            <a:r>
              <a:rPr lang="en-US" sz="2800" b="1" dirty="0">
                <a:solidFill>
                  <a:srgbClr val="F6A429"/>
                </a:solidFill>
                <a:latin typeface="Times New Roman" panose="02020603050405020304" pitchFamily="18" charset="0"/>
                <a:cs typeface="Times New Roman" panose="02020603050405020304" pitchFamily="18" charset="0"/>
              </a:rPr>
              <a:t> </a:t>
            </a:r>
            <a:r>
              <a:rPr lang="en-US" sz="2800" b="1" dirty="0" err="1">
                <a:solidFill>
                  <a:srgbClr val="F6A429"/>
                </a:solidFill>
                <a:latin typeface="Times New Roman" panose="02020603050405020304" pitchFamily="18" charset="0"/>
                <a:cs typeface="Times New Roman" panose="02020603050405020304" pitchFamily="18" charset="0"/>
              </a:rPr>
              <a:t>lập</a:t>
            </a:r>
            <a:r>
              <a:rPr lang="en-US" sz="2800" b="1" dirty="0">
                <a:solidFill>
                  <a:srgbClr val="F6A429"/>
                </a:solidFill>
                <a:latin typeface="Times New Roman" panose="02020603050405020304" pitchFamily="18" charset="0"/>
                <a:cs typeface="Times New Roman" panose="02020603050405020304" pitchFamily="18" charset="0"/>
              </a:rPr>
              <a:t> </a:t>
            </a:r>
            <a:r>
              <a:rPr lang="en-US" sz="2800" b="1" dirty="0" err="1">
                <a:solidFill>
                  <a:srgbClr val="F6A429"/>
                </a:solidFill>
                <a:latin typeface="Times New Roman" panose="02020603050405020304" pitchFamily="18" charset="0"/>
                <a:cs typeface="Times New Roman" panose="02020603050405020304" pitchFamily="18" charset="0"/>
              </a:rPr>
              <a:t>hóa</a:t>
            </a:r>
            <a:r>
              <a:rPr lang="en-US" sz="2800" b="1" dirty="0">
                <a:solidFill>
                  <a:srgbClr val="F6A429"/>
                </a:solidFill>
                <a:latin typeface="Times New Roman" panose="02020603050405020304" pitchFamily="18" charset="0"/>
                <a:cs typeface="Times New Roman" panose="02020603050405020304" pitchFamily="18" charset="0"/>
              </a:rPr>
              <a:t> </a:t>
            </a:r>
            <a:r>
              <a:rPr lang="en-US" sz="2800" b="1" dirty="0" err="1">
                <a:solidFill>
                  <a:srgbClr val="F6A429"/>
                </a:solidFill>
                <a:latin typeface="Times New Roman" panose="02020603050405020304" pitchFamily="18" charset="0"/>
                <a:cs typeface="Times New Roman" panose="02020603050405020304" pitchFamily="18" charset="0"/>
              </a:rPr>
              <a:t>đơn</a:t>
            </a:r>
            <a:r>
              <a:rPr lang="en-US" sz="2800" b="1" dirty="0">
                <a:solidFill>
                  <a:srgbClr val="F6A429"/>
                </a:solidFill>
                <a:latin typeface="Times New Roman" panose="02020603050405020304" pitchFamily="18" charset="0"/>
                <a:cs typeface="Times New Roman" panose="02020603050405020304" pitchFamily="18" charset="0"/>
              </a:rPr>
              <a:t> </a:t>
            </a:r>
          </a:p>
        </p:txBody>
      </p:sp>
      <p:sp>
        <p:nvSpPr>
          <p:cNvPr id="30" name="TextBox 30"/>
          <p:cNvSpPr txBox="1"/>
          <p:nvPr/>
        </p:nvSpPr>
        <p:spPr>
          <a:xfrm>
            <a:off x="7543800" y="4401380"/>
            <a:ext cx="5263621" cy="359073"/>
          </a:xfrm>
          <a:prstGeom prst="rect">
            <a:avLst/>
          </a:prstGeom>
        </p:spPr>
        <p:txBody>
          <a:bodyPr wrap="square" lIns="0" tIns="0" rIns="0" bIns="0" rtlCol="0" anchor="t">
            <a:spAutoFit/>
          </a:bodyPr>
          <a:lstStyle/>
          <a:p>
            <a:pPr>
              <a:lnSpc>
                <a:spcPts val="2799"/>
              </a:lnSpc>
              <a:spcBef>
                <a:spcPct val="0"/>
              </a:spcBef>
            </a:pPr>
            <a:r>
              <a:rPr lang="en-US" sz="2800">
                <a:solidFill>
                  <a:srgbClr val="F6A429"/>
                </a:solidFill>
                <a:latin typeface="Times New Roman" panose="02020603050405020304" pitchFamily="18" charset="0"/>
                <a:cs typeface="Times New Roman" panose="02020603050405020304" pitchFamily="18" charset="0"/>
              </a:rPr>
              <a:t>Quản lý nhân viên, khách hàng </a:t>
            </a:r>
          </a:p>
        </p:txBody>
      </p:sp>
      <p:sp>
        <p:nvSpPr>
          <p:cNvPr id="31" name="TextBox 31"/>
          <p:cNvSpPr txBox="1"/>
          <p:nvPr/>
        </p:nvSpPr>
        <p:spPr>
          <a:xfrm>
            <a:off x="9763897" y="6467558"/>
            <a:ext cx="3647303" cy="359073"/>
          </a:xfrm>
          <a:prstGeom prst="rect">
            <a:avLst/>
          </a:prstGeom>
        </p:spPr>
        <p:txBody>
          <a:bodyPr wrap="square" lIns="0" tIns="0" rIns="0" bIns="0" rtlCol="0" anchor="t">
            <a:spAutoFit/>
          </a:bodyPr>
          <a:lstStyle/>
          <a:p>
            <a:pPr>
              <a:lnSpc>
                <a:spcPts val="2799"/>
              </a:lnSpc>
              <a:spcBef>
                <a:spcPct val="0"/>
              </a:spcBef>
            </a:pPr>
            <a:r>
              <a:rPr lang="en-US" sz="2800" dirty="0" err="1">
                <a:solidFill>
                  <a:srgbClr val="F6A429"/>
                </a:solidFill>
                <a:latin typeface="Times New Roman" panose="02020603050405020304" pitchFamily="18" charset="0"/>
                <a:cs typeface="Times New Roman" panose="02020603050405020304" pitchFamily="18" charset="0"/>
              </a:rPr>
              <a:t>Quản</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lý</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các</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mục</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khác</a:t>
            </a:r>
            <a:endParaRPr lang="en-US" sz="2800" dirty="0">
              <a:solidFill>
                <a:srgbClr val="F6A429"/>
              </a:solidFill>
              <a:latin typeface="Times New Roman" panose="02020603050405020304" pitchFamily="18" charset="0"/>
              <a:cs typeface="Times New Roman" panose="02020603050405020304" pitchFamily="18" charset="0"/>
            </a:endParaRPr>
          </a:p>
        </p:txBody>
      </p:sp>
      <p:sp>
        <p:nvSpPr>
          <p:cNvPr id="32" name="TextBox 32"/>
          <p:cNvSpPr txBox="1"/>
          <p:nvPr/>
        </p:nvSpPr>
        <p:spPr>
          <a:xfrm>
            <a:off x="4422026" y="7048500"/>
            <a:ext cx="3235394" cy="359073"/>
          </a:xfrm>
          <a:prstGeom prst="rect">
            <a:avLst/>
          </a:prstGeom>
        </p:spPr>
        <p:txBody>
          <a:bodyPr wrap="square" lIns="0" tIns="0" rIns="0" bIns="0" rtlCol="0" anchor="t">
            <a:spAutoFit/>
          </a:bodyPr>
          <a:lstStyle/>
          <a:p>
            <a:pPr>
              <a:lnSpc>
                <a:spcPts val="2799"/>
              </a:lnSpc>
              <a:spcBef>
                <a:spcPct val="0"/>
              </a:spcBef>
            </a:pPr>
            <a:r>
              <a:rPr lang="en-US" sz="2800" dirty="0" err="1">
                <a:solidFill>
                  <a:srgbClr val="F6A429"/>
                </a:solidFill>
                <a:latin typeface="Times New Roman" panose="02020603050405020304" pitchFamily="18" charset="0"/>
                <a:cs typeface="Times New Roman" panose="02020603050405020304" pitchFamily="18" charset="0"/>
              </a:rPr>
              <a:t>Quản</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lý</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sản</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phẩm</a:t>
            </a:r>
            <a:endParaRPr lang="en-US" sz="2800" dirty="0">
              <a:solidFill>
                <a:srgbClr val="F6A429"/>
              </a:solidFill>
              <a:latin typeface="Times New Roman" panose="02020603050405020304" pitchFamily="18" charset="0"/>
              <a:cs typeface="Times New Roman" panose="02020603050405020304" pitchFamily="18" charset="0"/>
            </a:endParaRPr>
          </a:p>
        </p:txBody>
      </p:sp>
      <p:sp>
        <p:nvSpPr>
          <p:cNvPr id="33" name="TextBox 33"/>
          <p:cNvSpPr txBox="1"/>
          <p:nvPr/>
        </p:nvSpPr>
        <p:spPr>
          <a:xfrm>
            <a:off x="7544053" y="4895192"/>
            <a:ext cx="5124524" cy="1115690"/>
          </a:xfrm>
          <a:prstGeom prst="rect">
            <a:avLst/>
          </a:prstGeom>
        </p:spPr>
        <p:txBody>
          <a:bodyPr wrap="square" lIns="0" tIns="0" rIns="0" bIns="0" rtlCol="0" anchor="t">
            <a:spAutoFit/>
          </a:bodyPr>
          <a:lstStyle/>
          <a:p>
            <a:pPr marL="453343" lvl="1" indent="-226672">
              <a:lnSpc>
                <a:spcPts val="2939"/>
              </a:lnSpc>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Cập</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nhật</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thông</a:t>
            </a:r>
            <a:r>
              <a:rPr lang="en-US" sz="2800" dirty="0">
                <a:solidFill>
                  <a:srgbClr val="FFFFFF"/>
                </a:solidFill>
                <a:latin typeface="Times New Roman" panose="02020603050405020304" pitchFamily="18" charset="0"/>
                <a:cs typeface="Times New Roman" panose="02020603050405020304" pitchFamily="18" charset="0"/>
              </a:rPr>
              <a:t> tin</a:t>
            </a:r>
          </a:p>
          <a:p>
            <a:pPr marL="453343" lvl="1" indent="-226672">
              <a:lnSpc>
                <a:spcPts val="2939"/>
              </a:lnSpc>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Thêm</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xóa</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và</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tìm</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kiếm</a:t>
            </a:r>
            <a:endParaRPr lang="en-US" sz="2800" dirty="0">
              <a:solidFill>
                <a:srgbClr val="FFFFFF"/>
              </a:solidFill>
              <a:latin typeface="Times New Roman" panose="02020603050405020304" pitchFamily="18" charset="0"/>
              <a:cs typeface="Times New Roman" panose="02020603050405020304" pitchFamily="18" charset="0"/>
            </a:endParaRPr>
          </a:p>
          <a:p>
            <a:pPr marL="453343" lvl="1" indent="-226672">
              <a:lnSpc>
                <a:spcPts val="2939"/>
              </a:lnSpc>
              <a:spcBef>
                <a:spcPct val="0"/>
              </a:spcBef>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Tạo</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tài</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khoản</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cho</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nhân</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viên</a:t>
            </a:r>
            <a:r>
              <a:rPr lang="en-US" sz="2800" dirty="0">
                <a:solidFill>
                  <a:srgbClr val="FFFFFF"/>
                </a:solidFill>
                <a:latin typeface="Times New Roman" panose="02020603050405020304" pitchFamily="18" charset="0"/>
                <a:cs typeface="Times New Roman" panose="02020603050405020304" pitchFamily="18" charset="0"/>
              </a:rPr>
              <a:t> </a:t>
            </a:r>
          </a:p>
        </p:txBody>
      </p:sp>
      <p:sp>
        <p:nvSpPr>
          <p:cNvPr id="34" name="TextBox 34"/>
          <p:cNvSpPr txBox="1"/>
          <p:nvPr/>
        </p:nvSpPr>
        <p:spPr>
          <a:xfrm>
            <a:off x="4419600" y="7482797"/>
            <a:ext cx="3810000" cy="1859483"/>
          </a:xfrm>
          <a:prstGeom prst="rect">
            <a:avLst/>
          </a:prstGeom>
        </p:spPr>
        <p:txBody>
          <a:bodyPr wrap="square" lIns="0" tIns="0" rIns="0" bIns="0" rtlCol="0" anchor="t">
            <a:spAutoFit/>
          </a:bodyPr>
          <a:lstStyle/>
          <a:p>
            <a:pPr marL="453387" lvl="1" indent="-226693">
              <a:lnSpc>
                <a:spcPts val="2939"/>
              </a:lnSpc>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Cập</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nhật</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thông</a:t>
            </a:r>
            <a:r>
              <a:rPr lang="en-US" sz="2800" dirty="0">
                <a:solidFill>
                  <a:srgbClr val="FFFFFF"/>
                </a:solidFill>
                <a:latin typeface="Times New Roman" panose="02020603050405020304" pitchFamily="18" charset="0"/>
                <a:cs typeface="Times New Roman" panose="02020603050405020304" pitchFamily="18" charset="0"/>
              </a:rPr>
              <a:t> tin </a:t>
            </a:r>
            <a:r>
              <a:rPr lang="en-US" sz="2800" dirty="0" err="1">
                <a:solidFill>
                  <a:srgbClr val="FFFFFF"/>
                </a:solidFill>
                <a:latin typeface="Times New Roman" panose="02020603050405020304" pitchFamily="18" charset="0"/>
                <a:cs typeface="Times New Roman" panose="02020603050405020304" pitchFamily="18" charset="0"/>
              </a:rPr>
              <a:t>sản</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phẩm</a:t>
            </a:r>
            <a:endParaRPr lang="en-US" sz="2800" dirty="0">
              <a:solidFill>
                <a:srgbClr val="FFFFFF"/>
              </a:solidFill>
              <a:latin typeface="Times New Roman" panose="02020603050405020304" pitchFamily="18" charset="0"/>
              <a:cs typeface="Times New Roman" panose="02020603050405020304" pitchFamily="18" charset="0"/>
            </a:endParaRPr>
          </a:p>
          <a:p>
            <a:pPr marL="453387" lvl="1" indent="-226693">
              <a:lnSpc>
                <a:spcPts val="2939"/>
              </a:lnSpc>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Thêm</a:t>
            </a:r>
            <a:r>
              <a:rPr lang="en-US" sz="2800" dirty="0">
                <a:solidFill>
                  <a:srgbClr val="FFFFFF"/>
                </a:solidFill>
                <a:latin typeface="Times New Roman" panose="02020603050405020304" pitchFamily="18" charset="0"/>
                <a:cs typeface="Times New Roman" panose="02020603050405020304" pitchFamily="18" charset="0"/>
              </a:rPr>
              <a:t> , </a:t>
            </a:r>
            <a:r>
              <a:rPr lang="en-US" sz="2800" dirty="0" err="1">
                <a:solidFill>
                  <a:srgbClr val="FFFFFF"/>
                </a:solidFill>
                <a:latin typeface="Times New Roman" panose="02020603050405020304" pitchFamily="18" charset="0"/>
                <a:cs typeface="Times New Roman" panose="02020603050405020304" pitchFamily="18" charset="0"/>
              </a:rPr>
              <a:t>xóa</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tìm</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kiếm</a:t>
            </a:r>
            <a:endParaRPr lang="en-US" sz="2800" dirty="0">
              <a:solidFill>
                <a:srgbClr val="FFFFFF"/>
              </a:solidFill>
              <a:latin typeface="Times New Roman" panose="02020603050405020304" pitchFamily="18" charset="0"/>
              <a:cs typeface="Times New Roman" panose="02020603050405020304" pitchFamily="18" charset="0"/>
            </a:endParaRPr>
          </a:p>
          <a:p>
            <a:pPr marL="453387" lvl="1" indent="-226693">
              <a:lnSpc>
                <a:spcPts val="2939"/>
              </a:lnSpc>
              <a:spcBef>
                <a:spcPct val="0"/>
              </a:spcBef>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Thêm</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giảm</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giá</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cho</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sản</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phẩm</a:t>
            </a:r>
            <a:r>
              <a:rPr lang="en-US" sz="2800" dirty="0">
                <a:solidFill>
                  <a:srgbClr val="FFFFFF"/>
                </a:solidFill>
                <a:latin typeface="Times New Roman" panose="02020603050405020304" pitchFamily="18" charset="0"/>
                <a:cs typeface="Times New Roman" panose="02020603050405020304" pitchFamily="18" charset="0"/>
              </a:rPr>
              <a:t> </a:t>
            </a:r>
          </a:p>
        </p:txBody>
      </p:sp>
      <p:grpSp>
        <p:nvGrpSpPr>
          <p:cNvPr id="35" name="Group 35"/>
          <p:cNvGrpSpPr/>
          <p:nvPr/>
        </p:nvGrpSpPr>
        <p:grpSpPr>
          <a:xfrm rot="-5400000">
            <a:off x="11010764" y="8940372"/>
            <a:ext cx="1762042" cy="229066"/>
            <a:chOff x="0" y="0"/>
            <a:chExt cx="2349390" cy="305421"/>
          </a:xfrm>
        </p:grpSpPr>
        <p:grpSp>
          <p:nvGrpSpPr>
            <p:cNvPr id="36" name="Group 36"/>
            <p:cNvGrpSpPr>
              <a:grpSpLocks noChangeAspect="1"/>
            </p:cNvGrpSpPr>
            <p:nvPr/>
          </p:nvGrpSpPr>
          <p:grpSpPr>
            <a:xfrm>
              <a:off x="0" y="0"/>
              <a:ext cx="2349390" cy="305421"/>
              <a:chOff x="0" y="0"/>
              <a:chExt cx="1270000" cy="165100"/>
            </a:xfrm>
          </p:grpSpPr>
          <p:sp>
            <p:nvSpPr>
              <p:cNvPr id="37" name="Freeform 37"/>
              <p:cNvSpPr/>
              <p:nvPr/>
            </p:nvSpPr>
            <p:spPr>
              <a:xfrm>
                <a:off x="0" y="0"/>
                <a:ext cx="1270000" cy="165100"/>
              </a:xfrm>
              <a:custGeom>
                <a:avLst/>
                <a:gdLst/>
                <a:ahLst/>
                <a:cxnLst/>
                <a:rect l="l" t="t" r="r" b="b"/>
                <a:pathLst>
                  <a:path w="1270000" h="165100">
                    <a:moveTo>
                      <a:pt x="0" y="0"/>
                    </a:moveTo>
                    <a:lnTo>
                      <a:pt x="1270000" y="0"/>
                    </a:lnTo>
                    <a:lnTo>
                      <a:pt x="1270000" y="165100"/>
                    </a:lnTo>
                    <a:lnTo>
                      <a:pt x="0" y="165100"/>
                    </a:lnTo>
                    <a:lnTo>
                      <a:pt x="0" y="0"/>
                    </a:lnTo>
                    <a:close/>
                  </a:path>
                </a:pathLst>
              </a:custGeom>
              <a:solidFill>
                <a:srgbClr val="53688B"/>
              </a:solidFill>
            </p:spPr>
          </p:sp>
          <p:sp>
            <p:nvSpPr>
              <p:cNvPr id="38" name="Freeform 38"/>
              <p:cNvSpPr/>
              <p:nvPr/>
            </p:nvSpPr>
            <p:spPr>
              <a:xfrm>
                <a:off x="0" y="0"/>
                <a:ext cx="927100" cy="165100"/>
              </a:xfrm>
              <a:custGeom>
                <a:avLst/>
                <a:gdLst/>
                <a:ahLst/>
                <a:cxnLst/>
                <a:rect l="l" t="t" r="r" b="b"/>
                <a:pathLst>
                  <a:path w="927100" h="165100">
                    <a:moveTo>
                      <a:pt x="0" y="0"/>
                    </a:moveTo>
                    <a:lnTo>
                      <a:pt x="927100" y="0"/>
                    </a:lnTo>
                    <a:lnTo>
                      <a:pt x="927100" y="165100"/>
                    </a:lnTo>
                    <a:lnTo>
                      <a:pt x="0" y="165100"/>
                    </a:lnTo>
                    <a:lnTo>
                      <a:pt x="0" y="0"/>
                    </a:lnTo>
                    <a:close/>
                  </a:path>
                </a:pathLst>
              </a:custGeom>
              <a:solidFill>
                <a:srgbClr val="F6A429"/>
              </a:solidFill>
            </p:spPr>
          </p:sp>
        </p:grpSp>
      </p:grpSp>
      <p:sp>
        <p:nvSpPr>
          <p:cNvPr id="39" name="TextBox 39"/>
          <p:cNvSpPr txBox="1"/>
          <p:nvPr/>
        </p:nvSpPr>
        <p:spPr>
          <a:xfrm>
            <a:off x="12189385" y="8115300"/>
            <a:ext cx="2593415" cy="359073"/>
          </a:xfrm>
          <a:prstGeom prst="rect">
            <a:avLst/>
          </a:prstGeom>
        </p:spPr>
        <p:txBody>
          <a:bodyPr wrap="square" lIns="0" tIns="0" rIns="0" bIns="0" rtlCol="0" anchor="t">
            <a:spAutoFit/>
          </a:bodyPr>
          <a:lstStyle/>
          <a:p>
            <a:pPr>
              <a:lnSpc>
                <a:spcPts val="2799"/>
              </a:lnSpc>
              <a:spcBef>
                <a:spcPct val="0"/>
              </a:spcBef>
            </a:pPr>
            <a:r>
              <a:rPr lang="en-US" sz="2800" dirty="0" err="1">
                <a:solidFill>
                  <a:srgbClr val="F6A429"/>
                </a:solidFill>
                <a:latin typeface="Times New Roman" panose="02020603050405020304" pitchFamily="18" charset="0"/>
                <a:cs typeface="Times New Roman" panose="02020603050405020304" pitchFamily="18" charset="0"/>
              </a:rPr>
              <a:t>Thống</a:t>
            </a:r>
            <a:r>
              <a:rPr lang="en-US" sz="2800" dirty="0">
                <a:solidFill>
                  <a:srgbClr val="F6A429"/>
                </a:solidFill>
                <a:latin typeface="Times New Roman" panose="02020603050405020304" pitchFamily="18" charset="0"/>
                <a:cs typeface="Times New Roman" panose="02020603050405020304" pitchFamily="18" charset="0"/>
              </a:rPr>
              <a:t> </a:t>
            </a:r>
            <a:r>
              <a:rPr lang="en-US" sz="2800" dirty="0" err="1">
                <a:solidFill>
                  <a:srgbClr val="F6A429"/>
                </a:solidFill>
                <a:latin typeface="Times New Roman" panose="02020603050405020304" pitchFamily="18" charset="0"/>
                <a:cs typeface="Times New Roman" panose="02020603050405020304" pitchFamily="18" charset="0"/>
              </a:rPr>
              <a:t>kê</a:t>
            </a:r>
            <a:endParaRPr lang="en-US" sz="2800" dirty="0">
              <a:solidFill>
                <a:srgbClr val="F6A429"/>
              </a:solidFill>
              <a:latin typeface="Times New Roman" panose="02020603050405020304" pitchFamily="18" charset="0"/>
              <a:cs typeface="Times New Roman" panose="02020603050405020304" pitchFamily="18" charset="0"/>
            </a:endParaRPr>
          </a:p>
        </p:txBody>
      </p:sp>
      <p:sp>
        <p:nvSpPr>
          <p:cNvPr id="40" name="TextBox 40"/>
          <p:cNvSpPr txBox="1"/>
          <p:nvPr/>
        </p:nvSpPr>
        <p:spPr>
          <a:xfrm>
            <a:off x="12039600" y="8509596"/>
            <a:ext cx="3810000" cy="1487587"/>
          </a:xfrm>
          <a:prstGeom prst="rect">
            <a:avLst/>
          </a:prstGeom>
        </p:spPr>
        <p:txBody>
          <a:bodyPr wrap="square" lIns="0" tIns="0" rIns="0" bIns="0" rtlCol="0" anchor="t">
            <a:spAutoFit/>
          </a:bodyPr>
          <a:lstStyle/>
          <a:p>
            <a:pPr marL="453387" lvl="1" indent="-226693">
              <a:lnSpc>
                <a:spcPts val="2939"/>
              </a:lnSpc>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Thống</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kê</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doanh</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thu</a:t>
            </a:r>
            <a:endParaRPr lang="en-US" sz="2800" dirty="0">
              <a:solidFill>
                <a:srgbClr val="FFFFFF"/>
              </a:solidFill>
              <a:latin typeface="Times New Roman" panose="02020603050405020304" pitchFamily="18" charset="0"/>
              <a:cs typeface="Times New Roman" panose="02020603050405020304" pitchFamily="18" charset="0"/>
            </a:endParaRPr>
          </a:p>
          <a:p>
            <a:pPr marL="453387" lvl="1" indent="-226693">
              <a:lnSpc>
                <a:spcPts val="2939"/>
              </a:lnSpc>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Thống</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kê</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sản</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phẩm</a:t>
            </a:r>
            <a:endParaRPr lang="en-US" sz="2800" dirty="0">
              <a:solidFill>
                <a:srgbClr val="FFFFFF"/>
              </a:solidFill>
              <a:latin typeface="Times New Roman" panose="02020603050405020304" pitchFamily="18" charset="0"/>
              <a:cs typeface="Times New Roman" panose="02020603050405020304" pitchFamily="18" charset="0"/>
            </a:endParaRPr>
          </a:p>
          <a:p>
            <a:pPr marL="453387" lvl="1" indent="-226693">
              <a:lnSpc>
                <a:spcPts val="2939"/>
              </a:lnSpc>
              <a:spcBef>
                <a:spcPct val="0"/>
              </a:spcBef>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Thống</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kê</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nhân</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viên</a:t>
            </a:r>
            <a:endParaRPr lang="en-US" sz="2800" dirty="0">
              <a:solidFill>
                <a:srgbClr val="FFFFFF"/>
              </a:solidFill>
              <a:latin typeface="Times New Roman" panose="02020603050405020304" pitchFamily="18" charset="0"/>
              <a:cs typeface="Times New Roman" panose="02020603050405020304" pitchFamily="18" charset="0"/>
            </a:endParaRPr>
          </a:p>
          <a:p>
            <a:pPr marL="453387" lvl="1" indent="-226693">
              <a:lnSpc>
                <a:spcPts val="2939"/>
              </a:lnSpc>
              <a:spcBef>
                <a:spcPct val="0"/>
              </a:spcBef>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Thống</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kê</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khách</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hàng</a:t>
            </a:r>
            <a:r>
              <a:rPr lang="en-US" sz="2800" dirty="0">
                <a:solidFill>
                  <a:srgbClr val="FFFFFF"/>
                </a:solidFill>
                <a:latin typeface="Times New Roman" panose="02020603050405020304" pitchFamily="18" charset="0"/>
                <a:cs typeface="Times New Roman" panose="02020603050405020304" pitchFamily="18" charset="0"/>
              </a:rPr>
              <a:t> </a:t>
            </a:r>
          </a:p>
        </p:txBody>
      </p:sp>
      <p:sp>
        <p:nvSpPr>
          <p:cNvPr id="41" name="TextBox 41"/>
          <p:cNvSpPr txBox="1"/>
          <p:nvPr/>
        </p:nvSpPr>
        <p:spPr>
          <a:xfrm>
            <a:off x="9763897" y="6858776"/>
            <a:ext cx="3113903" cy="743793"/>
          </a:xfrm>
          <a:prstGeom prst="rect">
            <a:avLst/>
          </a:prstGeom>
        </p:spPr>
        <p:txBody>
          <a:bodyPr wrap="square" lIns="0" tIns="0" rIns="0" bIns="0" rtlCol="0" anchor="t">
            <a:spAutoFit/>
          </a:bodyPr>
          <a:lstStyle/>
          <a:p>
            <a:pPr marL="453343" lvl="1" indent="-226672">
              <a:lnSpc>
                <a:spcPts val="2939"/>
              </a:lnSpc>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Cập</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nhật</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thông</a:t>
            </a:r>
            <a:r>
              <a:rPr lang="en-US" sz="2800" dirty="0">
                <a:solidFill>
                  <a:srgbClr val="FFFFFF"/>
                </a:solidFill>
                <a:latin typeface="Times New Roman" panose="02020603050405020304" pitchFamily="18" charset="0"/>
                <a:cs typeface="Times New Roman" panose="02020603050405020304" pitchFamily="18" charset="0"/>
              </a:rPr>
              <a:t> tin</a:t>
            </a:r>
          </a:p>
          <a:p>
            <a:pPr marL="453343" lvl="1" indent="-226672">
              <a:lnSpc>
                <a:spcPts val="2939"/>
              </a:lnSpc>
              <a:spcBef>
                <a:spcPct val="0"/>
              </a:spcBef>
              <a:buFont typeface="Arial"/>
              <a:buChar char="•"/>
            </a:pPr>
            <a:r>
              <a:rPr lang="en-US" sz="2800" dirty="0" err="1">
                <a:solidFill>
                  <a:srgbClr val="FFFFFF"/>
                </a:solidFill>
                <a:latin typeface="Times New Roman" panose="02020603050405020304" pitchFamily="18" charset="0"/>
                <a:cs typeface="Times New Roman" panose="02020603050405020304" pitchFamily="18" charset="0"/>
              </a:rPr>
              <a:t>Thêm</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xóa</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và</a:t>
            </a:r>
            <a:r>
              <a:rPr lang="en-US" sz="2800" dirty="0">
                <a:solidFill>
                  <a:srgbClr val="FFFFFF"/>
                </a:solidFill>
                <a:latin typeface="Times New Roman" panose="02020603050405020304" pitchFamily="18" charset="0"/>
                <a:cs typeface="Times New Roman" panose="02020603050405020304" pitchFamily="18" charset="0"/>
              </a:rPr>
              <a:t> </a:t>
            </a:r>
            <a:r>
              <a:rPr lang="en-US" sz="2800" dirty="0" err="1">
                <a:solidFill>
                  <a:srgbClr val="FFFFFF"/>
                </a:solidFill>
                <a:latin typeface="Times New Roman" panose="02020603050405020304" pitchFamily="18" charset="0"/>
                <a:cs typeface="Times New Roman" panose="02020603050405020304" pitchFamily="18" charset="0"/>
              </a:rPr>
              <a:t>tìm</a:t>
            </a:r>
            <a:r>
              <a:rPr lang="en-US" sz="2800" dirty="0">
                <a:solidFill>
                  <a:srgbClr val="FFFFFF"/>
                </a:solidFill>
                <a:latin typeface="Times New Roman" panose="02020603050405020304" pitchFamily="18" charset="0"/>
                <a:cs typeface="Times New Roman" panose="02020603050405020304" pitchFamily="18" charset="0"/>
              </a:rPr>
              <a:t>  </a:t>
            </a:r>
          </a:p>
        </p:txBody>
      </p:sp>
      <p:pic>
        <p:nvPicPr>
          <p:cNvPr id="42" name="Picture 6">
            <a:extLst>
              <a:ext uri="{FF2B5EF4-FFF2-40B4-BE49-F238E27FC236}">
                <a16:creationId xmlns:a16="http://schemas.microsoft.com/office/drawing/2014/main" id="{A6DDC17A-5964-0F2F-4C15-7E991A3CA7B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94525" y="628650"/>
            <a:ext cx="446692" cy="455884"/>
          </a:xfrm>
          <a:prstGeom prst="rect">
            <a:avLst/>
          </a:prstGeom>
        </p:spPr>
      </p:pic>
      <p:sp>
        <p:nvSpPr>
          <p:cNvPr id="43" name="TextBox 9">
            <a:extLst>
              <a:ext uri="{FF2B5EF4-FFF2-40B4-BE49-F238E27FC236}">
                <a16:creationId xmlns:a16="http://schemas.microsoft.com/office/drawing/2014/main" id="{E56E5346-74D7-A1BD-21BE-912FAC06D892}"/>
              </a:ext>
            </a:extLst>
          </p:cNvPr>
          <p:cNvSpPr txBox="1"/>
          <p:nvPr/>
        </p:nvSpPr>
        <p:spPr>
          <a:xfrm>
            <a:off x="1323070" y="571500"/>
            <a:ext cx="5281094" cy="513034"/>
          </a:xfrm>
          <a:prstGeom prst="rect">
            <a:avLst/>
          </a:prstGeom>
        </p:spPr>
        <p:txBody>
          <a:bodyPr lIns="0" tIns="0" rIns="0" bIns="0" rtlCol="0" anchor="t">
            <a:spAutoFit/>
          </a:bodyPr>
          <a:lstStyle/>
          <a:p>
            <a:pPr>
              <a:lnSpc>
                <a:spcPts val="4272"/>
              </a:lnSpc>
              <a:spcBef>
                <a:spcPct val="0"/>
              </a:spcBef>
            </a:pPr>
            <a:r>
              <a:rPr lang="en-US" sz="3051">
                <a:solidFill>
                  <a:srgbClr val="171616"/>
                </a:solidFill>
                <a:latin typeface="Open Sans"/>
              </a:rPr>
              <a:t>Nhà Sách Thiên Văn</a:t>
            </a:r>
          </a:p>
        </p:txBody>
      </p:sp>
      <p:sp>
        <p:nvSpPr>
          <p:cNvPr id="45" name="TextBox 44">
            <a:extLst>
              <a:ext uri="{FF2B5EF4-FFF2-40B4-BE49-F238E27FC236}">
                <a16:creationId xmlns:a16="http://schemas.microsoft.com/office/drawing/2014/main" id="{116B0EB7-840D-3632-538A-6E09558E240A}"/>
              </a:ext>
            </a:extLst>
          </p:cNvPr>
          <p:cNvSpPr txBox="1"/>
          <p:nvPr/>
        </p:nvSpPr>
        <p:spPr>
          <a:xfrm>
            <a:off x="817871" y="1418132"/>
            <a:ext cx="4826183" cy="939873"/>
          </a:xfrm>
          <a:prstGeom prst="rect">
            <a:avLst/>
          </a:prstGeom>
          <a:noFill/>
        </p:spPr>
        <p:txBody>
          <a:bodyPr wrap="square">
            <a:spAutoFit/>
          </a:bodyPr>
          <a:lstStyle/>
          <a:p>
            <a:pPr marL="0" marR="0" lvl="0" indent="0" algn="l" defTabSz="914400" rtl="0" eaLnBrk="1" fontAlgn="auto" latinLnBrk="0" hangingPunct="1">
              <a:lnSpc>
                <a:spcPts val="7040"/>
              </a:lnSpc>
              <a:spcBef>
                <a:spcPts val="0"/>
              </a:spcBef>
              <a:spcAft>
                <a:spcPts val="0"/>
              </a:spcAft>
              <a:buClrTx/>
              <a:buSzTx/>
              <a:buFontTx/>
              <a:buNone/>
              <a:tabLst/>
              <a:defRPr/>
            </a:pPr>
            <a:r>
              <a:rPr kumimoji="0" lang="en-US" sz="5500" b="0" i="0" u="none" strike="noStrike" kern="1200" cap="none" spc="0" normalizeH="0" baseline="0" noProof="0" dirty="0">
                <a:ln>
                  <a:noFill/>
                </a:ln>
                <a:solidFill>
                  <a:srgbClr val="000000"/>
                </a:solidFill>
                <a:effectLst/>
                <a:uLnTx/>
                <a:uFillTx/>
                <a:latin typeface="Montserrat Extra-Bold"/>
                <a:ea typeface="+mn-ea"/>
                <a:cs typeface="+mn-cs"/>
              </a:rPr>
              <a:t>PHÂN TÍCH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252F"/>
        </a:solidFill>
        <a:effectLst/>
      </p:bgPr>
    </p:bg>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grpSp>
        <p:nvGrpSpPr>
          <p:cNvPr id="5" name="Group 5"/>
          <p:cNvGrpSpPr/>
          <p:nvPr/>
        </p:nvGrpSpPr>
        <p:grpSpPr>
          <a:xfrm>
            <a:off x="12831660" y="1104900"/>
            <a:ext cx="4427640" cy="3946395"/>
            <a:chOff x="0" y="0"/>
            <a:chExt cx="5903520" cy="5261859"/>
          </a:xfrm>
        </p:grpSpPr>
        <p:pic>
          <p:nvPicPr>
            <p:cNvPr id="6" name="Picture 6"/>
            <p:cNvPicPr>
              <a:picLocks noChangeAspect="1"/>
            </p:cNvPicPr>
            <p:nvPr/>
          </p:nvPicPr>
          <p:blipFill>
            <a:blip r:embed="rId2"/>
            <a:srcRect l="12625" r="12625"/>
            <a:stretch>
              <a:fillRect/>
            </a:stretch>
          </p:blipFill>
          <p:spPr>
            <a:xfrm>
              <a:off x="0" y="0"/>
              <a:ext cx="5903520" cy="5261859"/>
            </a:xfrm>
            <a:prstGeom prst="rect">
              <a:avLst/>
            </a:prstGeom>
          </p:spPr>
        </p:pic>
      </p:grpSp>
      <p:grpSp>
        <p:nvGrpSpPr>
          <p:cNvPr id="7" name="Group 7"/>
          <p:cNvGrpSpPr/>
          <p:nvPr/>
        </p:nvGrpSpPr>
        <p:grpSpPr>
          <a:xfrm>
            <a:off x="12831660" y="5311905"/>
            <a:ext cx="4427640" cy="3946395"/>
            <a:chOff x="0" y="0"/>
            <a:chExt cx="5903520" cy="5261859"/>
          </a:xfrm>
        </p:grpSpPr>
        <p:pic>
          <p:nvPicPr>
            <p:cNvPr id="8" name="Picture 8"/>
            <p:cNvPicPr>
              <a:picLocks noChangeAspect="1"/>
            </p:cNvPicPr>
            <p:nvPr/>
          </p:nvPicPr>
          <p:blipFill>
            <a:blip r:embed="rId3"/>
            <a:srcRect l="12555" r="12555"/>
            <a:stretch>
              <a:fillRect/>
            </a:stretch>
          </p:blipFill>
          <p:spPr>
            <a:xfrm>
              <a:off x="0" y="0"/>
              <a:ext cx="5903520" cy="5261859"/>
            </a:xfrm>
            <a:prstGeom prst="rect">
              <a:avLst/>
            </a:prstGeom>
          </p:spPr>
        </p:pic>
      </p:grpSp>
      <p:grpSp>
        <p:nvGrpSpPr>
          <p:cNvPr id="9" name="Group 9"/>
          <p:cNvGrpSpPr/>
          <p:nvPr/>
        </p:nvGrpSpPr>
        <p:grpSpPr>
          <a:xfrm>
            <a:off x="9144000" y="1104900"/>
            <a:ext cx="3429000" cy="8153400"/>
            <a:chOff x="0" y="0"/>
            <a:chExt cx="4572000" cy="10871200"/>
          </a:xfrm>
        </p:grpSpPr>
        <p:pic>
          <p:nvPicPr>
            <p:cNvPr id="10" name="Picture 10"/>
            <p:cNvPicPr>
              <a:picLocks noChangeAspect="1"/>
            </p:cNvPicPr>
            <p:nvPr/>
          </p:nvPicPr>
          <p:blipFill>
            <a:blip r:embed="rId4"/>
            <a:srcRect l="18438" r="18438"/>
            <a:stretch>
              <a:fillRect/>
            </a:stretch>
          </p:blipFill>
          <p:spPr>
            <a:xfrm>
              <a:off x="0" y="0"/>
              <a:ext cx="4572000" cy="10871200"/>
            </a:xfrm>
            <a:prstGeom prst="rect">
              <a:avLst/>
            </a:prstGeom>
          </p:spPr>
        </p:pic>
      </p:grpSp>
      <p:grpSp>
        <p:nvGrpSpPr>
          <p:cNvPr id="11" name="Group 11"/>
          <p:cNvGrpSpPr/>
          <p:nvPr/>
        </p:nvGrpSpPr>
        <p:grpSpPr>
          <a:xfrm>
            <a:off x="1422314" y="4305300"/>
            <a:ext cx="7569286" cy="4904199"/>
            <a:chOff x="0" y="0"/>
            <a:chExt cx="3866567" cy="2193971"/>
          </a:xfrm>
        </p:grpSpPr>
        <p:sp>
          <p:nvSpPr>
            <p:cNvPr id="12" name="Freeform 12"/>
            <p:cNvSpPr/>
            <p:nvPr/>
          </p:nvSpPr>
          <p:spPr>
            <a:xfrm>
              <a:off x="0" y="0"/>
              <a:ext cx="3866567" cy="2193971"/>
            </a:xfrm>
            <a:custGeom>
              <a:avLst/>
              <a:gdLst/>
              <a:ahLst/>
              <a:cxnLst/>
              <a:rect l="l" t="t" r="r" b="b"/>
              <a:pathLst>
                <a:path w="3866567" h="2193971">
                  <a:moveTo>
                    <a:pt x="0" y="0"/>
                  </a:moveTo>
                  <a:lnTo>
                    <a:pt x="3866567" y="0"/>
                  </a:lnTo>
                  <a:lnTo>
                    <a:pt x="3866567" y="2193971"/>
                  </a:lnTo>
                  <a:lnTo>
                    <a:pt x="0" y="2193971"/>
                  </a:lnTo>
                  <a:close/>
                </a:path>
              </a:pathLst>
            </a:custGeom>
            <a:solidFill>
              <a:srgbClr val="F6A429"/>
            </a:solidFill>
          </p:spPr>
          <p:txBody>
            <a:bodyPr/>
            <a:lstStyle/>
            <a:p>
              <a:endParaRPr lang="en-US" dirty="0"/>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1855" y="5546314"/>
            <a:ext cx="428928" cy="569945"/>
          </a:xfrm>
          <a:prstGeom prst="rect">
            <a:avLst/>
          </a:prstGeom>
        </p:spPr>
      </p:pic>
      <p:pic>
        <p:nvPicPr>
          <p:cNvPr id="14" name="Picture 1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07466" y="4650468"/>
            <a:ext cx="449981" cy="464333"/>
          </a:xfrm>
          <a:prstGeom prst="rect">
            <a:avLst/>
          </a:prstGeom>
        </p:spPr>
      </p:pic>
      <p:pic>
        <p:nvPicPr>
          <p:cNvPr id="15" name="Picture 1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94675" y="6481377"/>
            <a:ext cx="428928" cy="674370"/>
          </a:xfrm>
          <a:prstGeom prst="rect">
            <a:avLst/>
          </a:prstGeom>
        </p:spPr>
      </p:pic>
      <p:pic>
        <p:nvPicPr>
          <p:cNvPr id="16" name="Picture 1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60710" y="7627195"/>
            <a:ext cx="509785" cy="440269"/>
          </a:xfrm>
          <a:prstGeom prst="rect">
            <a:avLst/>
          </a:prstGeom>
        </p:spPr>
      </p:pic>
      <p:pic>
        <p:nvPicPr>
          <p:cNvPr id="17" name="Picture 17"/>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707466" y="8612597"/>
            <a:ext cx="428928" cy="428928"/>
          </a:xfrm>
          <a:prstGeom prst="rect">
            <a:avLst/>
          </a:prstGeom>
        </p:spPr>
      </p:pic>
      <p:sp>
        <p:nvSpPr>
          <p:cNvPr id="19" name="TextBox 19"/>
          <p:cNvSpPr txBox="1"/>
          <p:nvPr/>
        </p:nvSpPr>
        <p:spPr>
          <a:xfrm>
            <a:off x="1450694" y="2439670"/>
            <a:ext cx="7693306" cy="1763395"/>
          </a:xfrm>
          <a:prstGeom prst="rect">
            <a:avLst/>
          </a:prstGeom>
        </p:spPr>
        <p:txBody>
          <a:bodyPr lIns="0" tIns="0" rIns="0" bIns="0" rtlCol="0" anchor="t">
            <a:spAutoFit/>
          </a:bodyPr>
          <a:lstStyle/>
          <a:p>
            <a:pPr>
              <a:lnSpc>
                <a:spcPts val="7040"/>
              </a:lnSpc>
            </a:pPr>
            <a:r>
              <a:rPr lang="vi-VN" sz="5500" dirty="0">
                <a:solidFill>
                  <a:srgbClr val="FFFFFF"/>
                </a:solidFill>
                <a:latin typeface="Montserrat Extra-Bold"/>
              </a:rPr>
              <a:t>3.</a:t>
            </a:r>
            <a:r>
              <a:rPr lang="en-US" sz="5500" dirty="0">
                <a:solidFill>
                  <a:srgbClr val="FFFFFF"/>
                </a:solidFill>
                <a:latin typeface="Montserrat Extra-Bold"/>
              </a:rPr>
              <a:t> YÊU CẦU PHI CHỨC NĂNG</a:t>
            </a:r>
          </a:p>
        </p:txBody>
      </p:sp>
      <p:sp>
        <p:nvSpPr>
          <p:cNvPr id="20" name="TextBox 20"/>
          <p:cNvSpPr txBox="1"/>
          <p:nvPr/>
        </p:nvSpPr>
        <p:spPr>
          <a:xfrm>
            <a:off x="2489730" y="5737860"/>
            <a:ext cx="5370099" cy="396240"/>
          </a:xfrm>
          <a:prstGeom prst="rect">
            <a:avLst/>
          </a:prstGeom>
        </p:spPr>
        <p:txBody>
          <a:bodyPr lIns="0" tIns="0" rIns="0" bIns="0" rtlCol="0" anchor="t">
            <a:spAutoFit/>
          </a:bodyPr>
          <a:lstStyle/>
          <a:p>
            <a:pPr>
              <a:lnSpc>
                <a:spcPts val="3359"/>
              </a:lnSpc>
              <a:spcBef>
                <a:spcPct val="0"/>
              </a:spcBef>
            </a:pPr>
            <a:r>
              <a:rPr lang="en-US" sz="2400" dirty="0" err="1">
                <a:solidFill>
                  <a:srgbClr val="FFFFFF"/>
                </a:solidFill>
                <a:latin typeface="Open Sans"/>
              </a:rPr>
              <a:t>Có</a:t>
            </a:r>
            <a:r>
              <a:rPr lang="en-US" sz="2400" dirty="0">
                <a:solidFill>
                  <a:srgbClr val="FFFFFF"/>
                </a:solidFill>
                <a:latin typeface="Open Sans"/>
              </a:rPr>
              <a:t> </a:t>
            </a:r>
            <a:r>
              <a:rPr lang="en-US" sz="2400" dirty="0" err="1">
                <a:solidFill>
                  <a:srgbClr val="FFFFFF"/>
                </a:solidFill>
                <a:latin typeface="Open Sans"/>
              </a:rPr>
              <a:t>tính</a:t>
            </a:r>
            <a:r>
              <a:rPr lang="en-US" sz="2400" dirty="0">
                <a:solidFill>
                  <a:srgbClr val="FFFFFF"/>
                </a:solidFill>
                <a:latin typeface="Open Sans"/>
              </a:rPr>
              <a:t> </a:t>
            </a:r>
            <a:r>
              <a:rPr lang="en-US" sz="2400" dirty="0" err="1">
                <a:solidFill>
                  <a:srgbClr val="FFFFFF"/>
                </a:solidFill>
                <a:latin typeface="Open Sans"/>
              </a:rPr>
              <a:t>bảo</a:t>
            </a:r>
            <a:r>
              <a:rPr lang="en-US" sz="2400" dirty="0">
                <a:solidFill>
                  <a:srgbClr val="FFFFFF"/>
                </a:solidFill>
                <a:latin typeface="Open Sans"/>
              </a:rPr>
              <a:t> </a:t>
            </a:r>
            <a:r>
              <a:rPr lang="en-US" sz="2400" dirty="0" err="1">
                <a:solidFill>
                  <a:srgbClr val="FFFFFF"/>
                </a:solidFill>
                <a:latin typeface="Open Sans"/>
              </a:rPr>
              <a:t>mật</a:t>
            </a:r>
            <a:r>
              <a:rPr lang="en-US" sz="2400" dirty="0">
                <a:solidFill>
                  <a:srgbClr val="FFFFFF"/>
                </a:solidFill>
                <a:latin typeface="Open Sans"/>
              </a:rPr>
              <a:t> </a:t>
            </a:r>
            <a:r>
              <a:rPr lang="en-US" sz="2400" dirty="0" err="1">
                <a:solidFill>
                  <a:srgbClr val="FFFFFF"/>
                </a:solidFill>
                <a:latin typeface="Open Sans"/>
              </a:rPr>
              <a:t>cao</a:t>
            </a:r>
            <a:endParaRPr lang="en-US" sz="2400" dirty="0">
              <a:solidFill>
                <a:srgbClr val="FFFFFF"/>
              </a:solidFill>
              <a:latin typeface="Open Sans"/>
            </a:endParaRPr>
          </a:p>
        </p:txBody>
      </p:sp>
      <p:sp>
        <p:nvSpPr>
          <p:cNvPr id="21" name="TextBox 21"/>
          <p:cNvSpPr txBox="1"/>
          <p:nvPr/>
        </p:nvSpPr>
        <p:spPr>
          <a:xfrm>
            <a:off x="2444394" y="4457700"/>
            <a:ext cx="5370099" cy="842475"/>
          </a:xfrm>
          <a:prstGeom prst="rect">
            <a:avLst/>
          </a:prstGeom>
        </p:spPr>
        <p:txBody>
          <a:bodyPr lIns="0" tIns="0" rIns="0" bIns="0" rtlCol="0" anchor="t">
            <a:spAutoFit/>
          </a:bodyPr>
          <a:lstStyle/>
          <a:p>
            <a:pPr>
              <a:lnSpc>
                <a:spcPts val="3359"/>
              </a:lnSpc>
              <a:spcBef>
                <a:spcPct val="0"/>
              </a:spcBef>
            </a:pPr>
            <a:r>
              <a:rPr lang="en-US" sz="2400" dirty="0" err="1">
                <a:solidFill>
                  <a:srgbClr val="FFFFFF"/>
                </a:solidFill>
                <a:latin typeface="Open Sans"/>
              </a:rPr>
              <a:t>Thông</a:t>
            </a:r>
            <a:r>
              <a:rPr lang="en-US" sz="2400" dirty="0">
                <a:solidFill>
                  <a:srgbClr val="FFFFFF"/>
                </a:solidFill>
                <a:latin typeface="Open Sans"/>
              </a:rPr>
              <a:t> tin </a:t>
            </a:r>
            <a:r>
              <a:rPr lang="en-US" sz="2400" dirty="0" err="1">
                <a:solidFill>
                  <a:srgbClr val="FFFFFF"/>
                </a:solidFill>
                <a:latin typeface="Open Sans"/>
              </a:rPr>
              <a:t>luôn</a:t>
            </a:r>
            <a:r>
              <a:rPr lang="en-US" sz="2400" dirty="0">
                <a:solidFill>
                  <a:srgbClr val="FFFFFF"/>
                </a:solidFill>
                <a:latin typeface="Open Sans"/>
              </a:rPr>
              <a:t> </a:t>
            </a:r>
            <a:r>
              <a:rPr lang="en-US" sz="2400" dirty="0" err="1">
                <a:solidFill>
                  <a:srgbClr val="FFFFFF"/>
                </a:solidFill>
                <a:latin typeface="Open Sans"/>
              </a:rPr>
              <a:t>sẵn</a:t>
            </a:r>
            <a:r>
              <a:rPr lang="en-US" sz="2400" dirty="0">
                <a:solidFill>
                  <a:srgbClr val="FFFFFF"/>
                </a:solidFill>
                <a:latin typeface="Open Sans"/>
              </a:rPr>
              <a:t> </a:t>
            </a:r>
            <a:r>
              <a:rPr lang="en-US" sz="2400" dirty="0" err="1">
                <a:solidFill>
                  <a:srgbClr val="FFFFFF"/>
                </a:solidFill>
                <a:latin typeface="Open Sans"/>
              </a:rPr>
              <a:t>sàng</a:t>
            </a:r>
            <a:r>
              <a:rPr lang="en-US" sz="2400" dirty="0">
                <a:solidFill>
                  <a:srgbClr val="FFFFFF"/>
                </a:solidFill>
                <a:latin typeface="Open Sans"/>
              </a:rPr>
              <a:t>,  </a:t>
            </a:r>
            <a:r>
              <a:rPr lang="en-US" sz="2400" dirty="0" err="1">
                <a:solidFill>
                  <a:srgbClr val="FFFFFF"/>
                </a:solidFill>
                <a:latin typeface="Open Sans"/>
              </a:rPr>
              <a:t>có</a:t>
            </a:r>
            <a:r>
              <a:rPr lang="en-US" sz="2400" dirty="0">
                <a:solidFill>
                  <a:srgbClr val="FFFFFF"/>
                </a:solidFill>
                <a:latin typeface="Open Sans"/>
              </a:rPr>
              <a:t> </a:t>
            </a:r>
            <a:r>
              <a:rPr lang="en-US" sz="2400" dirty="0" err="1">
                <a:solidFill>
                  <a:srgbClr val="FFFFFF"/>
                </a:solidFill>
                <a:latin typeface="Open Sans"/>
              </a:rPr>
              <a:t>thể</a:t>
            </a:r>
            <a:r>
              <a:rPr lang="en-US" sz="2400" dirty="0">
                <a:solidFill>
                  <a:srgbClr val="FFFFFF"/>
                </a:solidFill>
                <a:latin typeface="Open Sans"/>
              </a:rPr>
              <a:t> </a:t>
            </a:r>
            <a:r>
              <a:rPr lang="en-US" sz="2400" dirty="0" err="1">
                <a:solidFill>
                  <a:srgbClr val="FFFFFF"/>
                </a:solidFill>
                <a:latin typeface="Open Sans"/>
              </a:rPr>
              <a:t>truy</a:t>
            </a:r>
            <a:r>
              <a:rPr lang="en-US" sz="2400" dirty="0">
                <a:solidFill>
                  <a:srgbClr val="FFFFFF"/>
                </a:solidFill>
                <a:latin typeface="Open Sans"/>
              </a:rPr>
              <a:t> </a:t>
            </a:r>
            <a:r>
              <a:rPr lang="en-US" sz="2400" dirty="0" err="1">
                <a:solidFill>
                  <a:srgbClr val="FFFFFF"/>
                </a:solidFill>
                <a:latin typeface="Open Sans"/>
              </a:rPr>
              <a:t>cập</a:t>
            </a:r>
            <a:r>
              <a:rPr lang="en-US" sz="2400" dirty="0">
                <a:solidFill>
                  <a:srgbClr val="FFFFFF"/>
                </a:solidFill>
                <a:latin typeface="Open Sans"/>
              </a:rPr>
              <a:t> </a:t>
            </a:r>
            <a:r>
              <a:rPr lang="en-US" sz="2400" dirty="0" err="1">
                <a:solidFill>
                  <a:srgbClr val="FFFFFF"/>
                </a:solidFill>
                <a:latin typeface="Open Sans"/>
              </a:rPr>
              <a:t>mọi</a:t>
            </a:r>
            <a:r>
              <a:rPr lang="en-US" sz="2400" dirty="0">
                <a:solidFill>
                  <a:srgbClr val="FFFFFF"/>
                </a:solidFill>
                <a:latin typeface="Open Sans"/>
              </a:rPr>
              <a:t> </a:t>
            </a:r>
            <a:r>
              <a:rPr lang="en-US" sz="2400" dirty="0" err="1">
                <a:solidFill>
                  <a:srgbClr val="FFFFFF"/>
                </a:solidFill>
                <a:latin typeface="Open Sans"/>
              </a:rPr>
              <a:t>lúc</a:t>
            </a:r>
            <a:r>
              <a:rPr lang="en-US" sz="2400" dirty="0">
                <a:solidFill>
                  <a:srgbClr val="FFFFFF"/>
                </a:solidFill>
                <a:latin typeface="Open Sans"/>
              </a:rPr>
              <a:t> </a:t>
            </a:r>
            <a:r>
              <a:rPr lang="en-US" sz="2400" dirty="0" err="1">
                <a:solidFill>
                  <a:srgbClr val="FFFFFF"/>
                </a:solidFill>
                <a:latin typeface="Open Sans"/>
              </a:rPr>
              <a:t>và</a:t>
            </a:r>
            <a:r>
              <a:rPr lang="en-US" sz="2400" dirty="0">
                <a:solidFill>
                  <a:srgbClr val="FFFFFF"/>
                </a:solidFill>
                <a:latin typeface="Open Sans"/>
              </a:rPr>
              <a:t> </a:t>
            </a:r>
            <a:r>
              <a:rPr lang="en-US" sz="2400" dirty="0" err="1">
                <a:solidFill>
                  <a:srgbClr val="FFFFFF"/>
                </a:solidFill>
                <a:latin typeface="Open Sans"/>
              </a:rPr>
              <a:t>lưu</a:t>
            </a:r>
            <a:r>
              <a:rPr lang="en-US" sz="2400" dirty="0">
                <a:solidFill>
                  <a:srgbClr val="FFFFFF"/>
                </a:solidFill>
                <a:latin typeface="Open Sans"/>
              </a:rPr>
              <a:t> </a:t>
            </a:r>
            <a:r>
              <a:rPr lang="en-US" sz="2400" dirty="0" err="1">
                <a:solidFill>
                  <a:srgbClr val="FFFFFF"/>
                </a:solidFill>
                <a:latin typeface="Open Sans"/>
              </a:rPr>
              <a:t>trữ</a:t>
            </a:r>
            <a:r>
              <a:rPr lang="en-US" sz="2400" dirty="0">
                <a:solidFill>
                  <a:srgbClr val="FFFFFF"/>
                </a:solidFill>
                <a:latin typeface="Open Sans"/>
              </a:rPr>
              <a:t> </a:t>
            </a:r>
            <a:r>
              <a:rPr lang="en-US" sz="2400" dirty="0" err="1">
                <a:solidFill>
                  <a:srgbClr val="FFFFFF"/>
                </a:solidFill>
                <a:latin typeface="Open Sans"/>
              </a:rPr>
              <a:t>lâu</a:t>
            </a:r>
            <a:r>
              <a:rPr lang="en-US" sz="2400" dirty="0">
                <a:solidFill>
                  <a:srgbClr val="FFFFFF"/>
                </a:solidFill>
                <a:latin typeface="Open Sans"/>
              </a:rPr>
              <a:t> </a:t>
            </a:r>
            <a:r>
              <a:rPr lang="en-US" sz="2400" dirty="0" err="1">
                <a:solidFill>
                  <a:srgbClr val="FFFFFF"/>
                </a:solidFill>
                <a:latin typeface="Open Sans"/>
              </a:rPr>
              <a:t>dài</a:t>
            </a:r>
            <a:endParaRPr lang="en-US" sz="2400" dirty="0">
              <a:solidFill>
                <a:srgbClr val="FFFFFF"/>
              </a:solidFill>
              <a:latin typeface="Open Sans"/>
            </a:endParaRPr>
          </a:p>
        </p:txBody>
      </p:sp>
      <p:sp>
        <p:nvSpPr>
          <p:cNvPr id="22" name="TextBox 22"/>
          <p:cNvSpPr txBox="1"/>
          <p:nvPr/>
        </p:nvSpPr>
        <p:spPr>
          <a:xfrm>
            <a:off x="2472773" y="6425747"/>
            <a:ext cx="6414051" cy="842475"/>
          </a:xfrm>
          <a:prstGeom prst="rect">
            <a:avLst/>
          </a:prstGeom>
        </p:spPr>
        <p:txBody>
          <a:bodyPr lIns="0" tIns="0" rIns="0" bIns="0" rtlCol="0" anchor="t">
            <a:spAutoFit/>
          </a:bodyPr>
          <a:lstStyle/>
          <a:p>
            <a:pPr>
              <a:lnSpc>
                <a:spcPts val="3359"/>
              </a:lnSpc>
              <a:spcBef>
                <a:spcPct val="0"/>
              </a:spcBef>
            </a:pPr>
            <a:r>
              <a:rPr lang="en-US" sz="2400" dirty="0" err="1">
                <a:solidFill>
                  <a:srgbClr val="FFFFFF"/>
                </a:solidFill>
                <a:latin typeface="Open Sans"/>
              </a:rPr>
              <a:t>Sử</a:t>
            </a:r>
            <a:r>
              <a:rPr lang="en-US" sz="2400" dirty="0">
                <a:solidFill>
                  <a:srgbClr val="FFFFFF"/>
                </a:solidFill>
                <a:latin typeface="Open Sans"/>
              </a:rPr>
              <a:t> </a:t>
            </a:r>
            <a:r>
              <a:rPr lang="en-US" sz="2400" dirty="0" err="1">
                <a:solidFill>
                  <a:srgbClr val="FFFFFF"/>
                </a:solidFill>
                <a:latin typeface="Open Sans"/>
              </a:rPr>
              <a:t>dụng</a:t>
            </a:r>
            <a:r>
              <a:rPr lang="en-US" sz="2400" dirty="0">
                <a:solidFill>
                  <a:srgbClr val="FFFFFF"/>
                </a:solidFill>
                <a:latin typeface="Open Sans"/>
              </a:rPr>
              <a:t> </a:t>
            </a:r>
            <a:r>
              <a:rPr lang="en-US" sz="2400" dirty="0" err="1">
                <a:solidFill>
                  <a:srgbClr val="FFFFFF"/>
                </a:solidFill>
                <a:latin typeface="Open Sans"/>
              </a:rPr>
              <a:t>ngôn</a:t>
            </a:r>
            <a:r>
              <a:rPr lang="en-US" sz="2400" dirty="0">
                <a:solidFill>
                  <a:srgbClr val="FFFFFF"/>
                </a:solidFill>
                <a:latin typeface="Open Sans"/>
              </a:rPr>
              <a:t> </a:t>
            </a:r>
            <a:r>
              <a:rPr lang="en-US" sz="2400" dirty="0" err="1">
                <a:solidFill>
                  <a:srgbClr val="FFFFFF"/>
                </a:solidFill>
                <a:latin typeface="Open Sans"/>
              </a:rPr>
              <a:t>ngữ</a:t>
            </a:r>
            <a:r>
              <a:rPr lang="en-US" sz="2400" dirty="0">
                <a:solidFill>
                  <a:srgbClr val="FFFFFF"/>
                </a:solidFill>
                <a:latin typeface="Open Sans"/>
              </a:rPr>
              <a:t> </a:t>
            </a:r>
            <a:r>
              <a:rPr lang="en-US" sz="2400" dirty="0" err="1">
                <a:solidFill>
                  <a:srgbClr val="FFFFFF"/>
                </a:solidFill>
                <a:latin typeface="Open Sans"/>
              </a:rPr>
              <a:t>lập</a:t>
            </a:r>
            <a:r>
              <a:rPr lang="en-US" sz="2400" dirty="0">
                <a:solidFill>
                  <a:srgbClr val="FFFFFF"/>
                </a:solidFill>
                <a:latin typeface="Open Sans"/>
              </a:rPr>
              <a:t> </a:t>
            </a:r>
            <a:r>
              <a:rPr lang="en-US" sz="2400" dirty="0" err="1">
                <a:solidFill>
                  <a:srgbClr val="FFFFFF"/>
                </a:solidFill>
                <a:latin typeface="Open Sans"/>
              </a:rPr>
              <a:t>trình</a:t>
            </a:r>
            <a:r>
              <a:rPr lang="en-US" sz="2400" dirty="0">
                <a:solidFill>
                  <a:srgbClr val="FFFFFF"/>
                </a:solidFill>
                <a:latin typeface="Open Sans"/>
              </a:rPr>
              <a:t> java </a:t>
            </a:r>
            <a:r>
              <a:rPr lang="en-US" sz="2400" dirty="0" err="1">
                <a:solidFill>
                  <a:srgbClr val="FFFFFF"/>
                </a:solidFill>
                <a:latin typeface="Open Sans"/>
              </a:rPr>
              <a:t>để</a:t>
            </a:r>
            <a:r>
              <a:rPr lang="en-US" sz="2400" dirty="0">
                <a:solidFill>
                  <a:srgbClr val="FFFFFF"/>
                </a:solidFill>
                <a:latin typeface="Open Sans"/>
              </a:rPr>
              <a:t> </a:t>
            </a:r>
            <a:r>
              <a:rPr lang="en-US" sz="2400" dirty="0" err="1">
                <a:solidFill>
                  <a:srgbClr val="FFFFFF"/>
                </a:solidFill>
                <a:latin typeface="Open Sans"/>
              </a:rPr>
              <a:t>xây</a:t>
            </a:r>
            <a:r>
              <a:rPr lang="en-US" sz="2400" dirty="0">
                <a:solidFill>
                  <a:srgbClr val="FFFFFF"/>
                </a:solidFill>
                <a:latin typeface="Open Sans"/>
              </a:rPr>
              <a:t> </a:t>
            </a:r>
            <a:r>
              <a:rPr lang="en-US" sz="2400" dirty="0" err="1">
                <a:solidFill>
                  <a:srgbClr val="FFFFFF"/>
                </a:solidFill>
                <a:latin typeface="Open Sans"/>
              </a:rPr>
              <a:t>dựng</a:t>
            </a:r>
            <a:r>
              <a:rPr lang="en-US" sz="2400" dirty="0">
                <a:solidFill>
                  <a:srgbClr val="FFFFFF"/>
                </a:solidFill>
                <a:latin typeface="Open Sans"/>
              </a:rPr>
              <a:t> </a:t>
            </a:r>
            <a:r>
              <a:rPr lang="en-US" sz="2400" dirty="0" err="1">
                <a:solidFill>
                  <a:srgbClr val="FFFFFF"/>
                </a:solidFill>
                <a:latin typeface="Open Sans"/>
              </a:rPr>
              <a:t>ứng</a:t>
            </a:r>
            <a:r>
              <a:rPr lang="en-US" sz="2400" dirty="0">
                <a:solidFill>
                  <a:srgbClr val="FFFFFF"/>
                </a:solidFill>
                <a:latin typeface="Open Sans"/>
              </a:rPr>
              <a:t> </a:t>
            </a:r>
            <a:r>
              <a:rPr lang="en-US" sz="2400" dirty="0" err="1">
                <a:solidFill>
                  <a:srgbClr val="FFFFFF"/>
                </a:solidFill>
                <a:latin typeface="Open Sans"/>
              </a:rPr>
              <a:t>dụng</a:t>
            </a:r>
            <a:endParaRPr lang="en-US" sz="2400" dirty="0">
              <a:solidFill>
                <a:srgbClr val="FFFFFF"/>
              </a:solidFill>
              <a:latin typeface="Open Sans"/>
            </a:endParaRPr>
          </a:p>
        </p:txBody>
      </p:sp>
      <p:sp>
        <p:nvSpPr>
          <p:cNvPr id="23" name="TextBox 23"/>
          <p:cNvSpPr txBox="1"/>
          <p:nvPr/>
        </p:nvSpPr>
        <p:spPr>
          <a:xfrm>
            <a:off x="2472773" y="7390637"/>
            <a:ext cx="6403117" cy="842475"/>
          </a:xfrm>
          <a:prstGeom prst="rect">
            <a:avLst/>
          </a:prstGeom>
        </p:spPr>
        <p:txBody>
          <a:bodyPr wrap="square" lIns="0" tIns="0" rIns="0" bIns="0" rtlCol="0" anchor="t">
            <a:spAutoFit/>
          </a:bodyPr>
          <a:lstStyle/>
          <a:p>
            <a:pPr>
              <a:lnSpc>
                <a:spcPts val="3359"/>
              </a:lnSpc>
              <a:spcBef>
                <a:spcPct val="0"/>
              </a:spcBef>
            </a:pPr>
            <a:r>
              <a:rPr lang="en-US" sz="2400" dirty="0">
                <a:solidFill>
                  <a:srgbClr val="FFFFFF"/>
                </a:solidFill>
                <a:latin typeface="Open Sans"/>
              </a:rPr>
              <a:t>Giao </a:t>
            </a:r>
            <a:r>
              <a:rPr lang="en-US" sz="2400" dirty="0" err="1">
                <a:solidFill>
                  <a:srgbClr val="FFFFFF"/>
                </a:solidFill>
                <a:latin typeface="Open Sans"/>
              </a:rPr>
              <a:t>diện</a:t>
            </a:r>
            <a:r>
              <a:rPr lang="en-US" sz="2400" dirty="0">
                <a:solidFill>
                  <a:srgbClr val="FFFFFF"/>
                </a:solidFill>
                <a:latin typeface="Open Sans"/>
              </a:rPr>
              <a:t> </a:t>
            </a:r>
            <a:r>
              <a:rPr lang="en-US" sz="2400" dirty="0" err="1">
                <a:solidFill>
                  <a:srgbClr val="FFFFFF"/>
                </a:solidFill>
                <a:latin typeface="Open Sans"/>
              </a:rPr>
              <a:t>thân</a:t>
            </a:r>
            <a:r>
              <a:rPr lang="en-US" sz="2400" dirty="0">
                <a:solidFill>
                  <a:srgbClr val="FFFFFF"/>
                </a:solidFill>
                <a:latin typeface="Open Sans"/>
              </a:rPr>
              <a:t> </a:t>
            </a:r>
            <a:r>
              <a:rPr lang="en-US" sz="2400" dirty="0" err="1">
                <a:solidFill>
                  <a:srgbClr val="FFFFFF"/>
                </a:solidFill>
                <a:latin typeface="Open Sans"/>
              </a:rPr>
              <a:t>thiện</a:t>
            </a:r>
            <a:r>
              <a:rPr lang="en-US" sz="2400" dirty="0">
                <a:solidFill>
                  <a:srgbClr val="FFFFFF"/>
                </a:solidFill>
                <a:latin typeface="Open Sans"/>
              </a:rPr>
              <a:t>, </a:t>
            </a:r>
            <a:r>
              <a:rPr lang="en-US" sz="2400" dirty="0" err="1">
                <a:solidFill>
                  <a:srgbClr val="FFFFFF"/>
                </a:solidFill>
                <a:latin typeface="Open Sans"/>
              </a:rPr>
              <a:t>đơn</a:t>
            </a:r>
            <a:r>
              <a:rPr lang="en-US" sz="2400" dirty="0">
                <a:solidFill>
                  <a:srgbClr val="FFFFFF"/>
                </a:solidFill>
                <a:latin typeface="Open Sans"/>
              </a:rPr>
              <a:t> </a:t>
            </a:r>
            <a:r>
              <a:rPr lang="en-US" sz="2400" dirty="0" err="1">
                <a:solidFill>
                  <a:srgbClr val="FFFFFF"/>
                </a:solidFill>
                <a:latin typeface="Open Sans"/>
              </a:rPr>
              <a:t>giản</a:t>
            </a:r>
            <a:r>
              <a:rPr lang="en-US" sz="2400" dirty="0">
                <a:solidFill>
                  <a:srgbClr val="FFFFFF"/>
                </a:solidFill>
                <a:latin typeface="Open Sans"/>
              </a:rPr>
              <a:t>, </a:t>
            </a:r>
            <a:r>
              <a:rPr lang="en-US" sz="2400" dirty="0" err="1">
                <a:solidFill>
                  <a:srgbClr val="FFFFFF"/>
                </a:solidFill>
                <a:latin typeface="Open Sans"/>
              </a:rPr>
              <a:t>dễ</a:t>
            </a:r>
            <a:r>
              <a:rPr lang="en-US" sz="2400" dirty="0">
                <a:solidFill>
                  <a:srgbClr val="FFFFFF"/>
                </a:solidFill>
                <a:latin typeface="Open Sans"/>
              </a:rPr>
              <a:t> </a:t>
            </a:r>
            <a:r>
              <a:rPr lang="en-US" sz="2400" dirty="0" err="1">
                <a:solidFill>
                  <a:srgbClr val="FFFFFF"/>
                </a:solidFill>
                <a:latin typeface="Open Sans"/>
              </a:rPr>
              <a:t>sử</a:t>
            </a:r>
            <a:r>
              <a:rPr lang="en-US" sz="2400" dirty="0">
                <a:solidFill>
                  <a:srgbClr val="FFFFFF"/>
                </a:solidFill>
                <a:latin typeface="Open Sans"/>
              </a:rPr>
              <a:t> </a:t>
            </a:r>
            <a:r>
              <a:rPr lang="en-US" sz="2400" dirty="0" err="1">
                <a:solidFill>
                  <a:srgbClr val="FFFFFF"/>
                </a:solidFill>
                <a:latin typeface="Open Sans"/>
              </a:rPr>
              <a:t>dụng</a:t>
            </a:r>
            <a:r>
              <a:rPr lang="en-US" sz="2400" dirty="0">
                <a:solidFill>
                  <a:srgbClr val="FFFFFF"/>
                </a:solidFill>
                <a:latin typeface="Open Sans"/>
              </a:rPr>
              <a:t>, </a:t>
            </a:r>
            <a:r>
              <a:rPr lang="en-US" sz="2400" dirty="0" err="1">
                <a:solidFill>
                  <a:srgbClr val="FFFFFF"/>
                </a:solidFill>
                <a:latin typeface="Open Sans"/>
              </a:rPr>
              <a:t>hình</a:t>
            </a:r>
            <a:r>
              <a:rPr lang="en-US" sz="2400" dirty="0">
                <a:solidFill>
                  <a:srgbClr val="FFFFFF"/>
                </a:solidFill>
                <a:latin typeface="Open Sans"/>
              </a:rPr>
              <a:t> </a:t>
            </a:r>
            <a:r>
              <a:rPr lang="en-US" sz="2400" dirty="0" err="1">
                <a:solidFill>
                  <a:srgbClr val="FFFFFF"/>
                </a:solidFill>
                <a:latin typeface="Open Sans"/>
              </a:rPr>
              <a:t>ảnh</a:t>
            </a:r>
            <a:r>
              <a:rPr lang="en-US" sz="2400" dirty="0">
                <a:solidFill>
                  <a:srgbClr val="FFFFFF"/>
                </a:solidFill>
                <a:latin typeface="Open Sans"/>
              </a:rPr>
              <a:t> </a:t>
            </a:r>
            <a:r>
              <a:rPr lang="en-US" sz="2400" dirty="0" err="1">
                <a:solidFill>
                  <a:srgbClr val="FFFFFF"/>
                </a:solidFill>
                <a:latin typeface="Open Sans"/>
              </a:rPr>
              <a:t>rõ</a:t>
            </a:r>
            <a:r>
              <a:rPr lang="en-US" sz="2400" dirty="0">
                <a:solidFill>
                  <a:srgbClr val="FFFFFF"/>
                </a:solidFill>
                <a:latin typeface="Open Sans"/>
              </a:rPr>
              <a:t> </a:t>
            </a:r>
            <a:r>
              <a:rPr lang="en-US" sz="2400" dirty="0" err="1">
                <a:solidFill>
                  <a:srgbClr val="FFFFFF"/>
                </a:solidFill>
                <a:latin typeface="Open Sans"/>
              </a:rPr>
              <a:t>nét</a:t>
            </a:r>
            <a:endParaRPr lang="en-US" sz="2400" dirty="0">
              <a:solidFill>
                <a:srgbClr val="FFFFFF"/>
              </a:solidFill>
              <a:latin typeface="Open Sans"/>
            </a:endParaRPr>
          </a:p>
        </p:txBody>
      </p:sp>
      <p:sp>
        <p:nvSpPr>
          <p:cNvPr id="24" name="TextBox 24"/>
          <p:cNvSpPr txBox="1"/>
          <p:nvPr/>
        </p:nvSpPr>
        <p:spPr>
          <a:xfrm>
            <a:off x="2472773" y="8355527"/>
            <a:ext cx="6298177" cy="842475"/>
          </a:xfrm>
          <a:prstGeom prst="rect">
            <a:avLst/>
          </a:prstGeom>
        </p:spPr>
        <p:txBody>
          <a:bodyPr wrap="square" lIns="0" tIns="0" rIns="0" bIns="0" rtlCol="0" anchor="t">
            <a:spAutoFit/>
          </a:bodyPr>
          <a:lstStyle/>
          <a:p>
            <a:pPr>
              <a:lnSpc>
                <a:spcPts val="3359"/>
              </a:lnSpc>
              <a:spcBef>
                <a:spcPct val="0"/>
              </a:spcBef>
            </a:pPr>
            <a:r>
              <a:rPr lang="en-US" sz="2400" dirty="0" err="1">
                <a:solidFill>
                  <a:srgbClr val="FFFFFF"/>
                </a:solidFill>
                <a:latin typeface="Open Sans"/>
              </a:rPr>
              <a:t>Đảm</a:t>
            </a:r>
            <a:r>
              <a:rPr lang="en-US" sz="2400" dirty="0">
                <a:solidFill>
                  <a:srgbClr val="FFFFFF"/>
                </a:solidFill>
                <a:latin typeface="Open Sans"/>
              </a:rPr>
              <a:t> </a:t>
            </a:r>
            <a:r>
              <a:rPr lang="en-US" sz="2400" dirty="0" err="1">
                <a:solidFill>
                  <a:srgbClr val="FFFFFF"/>
                </a:solidFill>
                <a:latin typeface="Open Sans"/>
              </a:rPr>
              <a:t>bảo</a:t>
            </a:r>
            <a:r>
              <a:rPr lang="en-US" sz="2400" dirty="0">
                <a:solidFill>
                  <a:srgbClr val="FFFFFF"/>
                </a:solidFill>
                <a:latin typeface="Open Sans"/>
              </a:rPr>
              <a:t> </a:t>
            </a:r>
            <a:r>
              <a:rPr lang="en-US" sz="2400" dirty="0" err="1">
                <a:solidFill>
                  <a:srgbClr val="FFFFFF"/>
                </a:solidFill>
                <a:latin typeface="Open Sans"/>
              </a:rPr>
              <a:t>tính</a:t>
            </a:r>
            <a:r>
              <a:rPr lang="en-US" sz="2400" dirty="0">
                <a:solidFill>
                  <a:srgbClr val="FFFFFF"/>
                </a:solidFill>
                <a:latin typeface="Open Sans"/>
              </a:rPr>
              <a:t> an </a:t>
            </a:r>
            <a:r>
              <a:rPr lang="en-US" sz="2400" dirty="0" err="1">
                <a:solidFill>
                  <a:srgbClr val="FFFFFF"/>
                </a:solidFill>
                <a:latin typeface="Open Sans"/>
              </a:rPr>
              <a:t>toàn</a:t>
            </a:r>
            <a:r>
              <a:rPr lang="en-US" sz="2400" dirty="0">
                <a:solidFill>
                  <a:srgbClr val="FFFFFF"/>
                </a:solidFill>
                <a:latin typeface="Open Sans"/>
              </a:rPr>
              <a:t> </a:t>
            </a:r>
            <a:r>
              <a:rPr lang="en-US" sz="2400" dirty="0" err="1">
                <a:solidFill>
                  <a:srgbClr val="FFFFFF"/>
                </a:solidFill>
                <a:latin typeface="Open Sans"/>
              </a:rPr>
              <a:t>dữ</a:t>
            </a:r>
            <a:r>
              <a:rPr lang="en-US" sz="2400" dirty="0">
                <a:solidFill>
                  <a:srgbClr val="FFFFFF"/>
                </a:solidFill>
                <a:latin typeface="Open Sans"/>
              </a:rPr>
              <a:t> </a:t>
            </a:r>
            <a:r>
              <a:rPr lang="en-US" sz="2400" dirty="0" err="1">
                <a:solidFill>
                  <a:srgbClr val="FFFFFF"/>
                </a:solidFill>
                <a:latin typeface="Open Sans"/>
              </a:rPr>
              <a:t>liệu</a:t>
            </a:r>
            <a:r>
              <a:rPr lang="en-US" sz="2400" dirty="0">
                <a:solidFill>
                  <a:srgbClr val="FFFFFF"/>
                </a:solidFill>
                <a:latin typeface="Open Sans"/>
              </a:rPr>
              <a:t>, </a:t>
            </a:r>
            <a:r>
              <a:rPr lang="en-US" sz="2400" dirty="0" err="1">
                <a:solidFill>
                  <a:srgbClr val="FFFFFF"/>
                </a:solidFill>
                <a:latin typeface="Open Sans"/>
              </a:rPr>
              <a:t>phù</a:t>
            </a:r>
            <a:r>
              <a:rPr lang="en-US" sz="2400" dirty="0">
                <a:solidFill>
                  <a:srgbClr val="FFFFFF"/>
                </a:solidFill>
                <a:latin typeface="Open Sans"/>
              </a:rPr>
              <a:t> hợp </a:t>
            </a:r>
            <a:r>
              <a:rPr lang="en-US" sz="2400" dirty="0" err="1">
                <a:solidFill>
                  <a:srgbClr val="FFFFFF"/>
                </a:solidFill>
                <a:latin typeface="Open Sans"/>
              </a:rPr>
              <a:t>với</a:t>
            </a:r>
            <a:r>
              <a:rPr lang="en-US" sz="2400" dirty="0">
                <a:solidFill>
                  <a:srgbClr val="FFFFFF"/>
                </a:solidFill>
                <a:latin typeface="Open Sans"/>
              </a:rPr>
              <a:t> </a:t>
            </a:r>
            <a:r>
              <a:rPr lang="en-US" sz="2400" dirty="0" err="1">
                <a:solidFill>
                  <a:srgbClr val="FFFFFF"/>
                </a:solidFill>
                <a:latin typeface="Open Sans"/>
              </a:rPr>
              <a:t>hệ</a:t>
            </a:r>
            <a:r>
              <a:rPr lang="en-US" sz="2400" dirty="0">
                <a:solidFill>
                  <a:srgbClr val="FFFFFF"/>
                </a:solidFill>
                <a:latin typeface="Open Sans"/>
              </a:rPr>
              <a:t> </a:t>
            </a:r>
            <a:r>
              <a:rPr lang="en-US" sz="2400" dirty="0" err="1">
                <a:solidFill>
                  <a:srgbClr val="FFFFFF"/>
                </a:solidFill>
                <a:latin typeface="Open Sans"/>
              </a:rPr>
              <a:t>thống</a:t>
            </a:r>
            <a:endParaRPr lang="en-US" sz="2400" dirty="0">
              <a:solidFill>
                <a:srgbClr val="FFFFFF"/>
              </a:solidFill>
              <a:latin typeface="Open Sans"/>
            </a:endParaRPr>
          </a:p>
        </p:txBody>
      </p:sp>
      <p:pic>
        <p:nvPicPr>
          <p:cNvPr id="25" name="Picture 6">
            <a:extLst>
              <a:ext uri="{FF2B5EF4-FFF2-40B4-BE49-F238E27FC236}">
                <a16:creationId xmlns:a16="http://schemas.microsoft.com/office/drawing/2014/main" id="{033A0AB5-78F8-DB66-B9B5-202A1BE00B8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514350" y="800758"/>
            <a:ext cx="446692" cy="455884"/>
          </a:xfrm>
          <a:prstGeom prst="rect">
            <a:avLst/>
          </a:prstGeom>
        </p:spPr>
      </p:pic>
      <p:sp>
        <p:nvSpPr>
          <p:cNvPr id="26" name="TextBox 9">
            <a:extLst>
              <a:ext uri="{FF2B5EF4-FFF2-40B4-BE49-F238E27FC236}">
                <a16:creationId xmlns:a16="http://schemas.microsoft.com/office/drawing/2014/main" id="{08F01EB6-1B08-1079-1FA3-7D94542E1F46}"/>
              </a:ext>
            </a:extLst>
          </p:cNvPr>
          <p:cNvSpPr txBox="1"/>
          <p:nvPr/>
        </p:nvSpPr>
        <p:spPr>
          <a:xfrm>
            <a:off x="1242895" y="743608"/>
            <a:ext cx="5281094" cy="513034"/>
          </a:xfrm>
          <a:prstGeom prst="rect">
            <a:avLst/>
          </a:prstGeom>
        </p:spPr>
        <p:txBody>
          <a:bodyPr lIns="0" tIns="0" rIns="0" bIns="0" rtlCol="0" anchor="t">
            <a:spAutoFit/>
          </a:bodyPr>
          <a:lstStyle/>
          <a:p>
            <a:pPr>
              <a:lnSpc>
                <a:spcPts val="4272"/>
              </a:lnSpc>
              <a:spcBef>
                <a:spcPct val="0"/>
              </a:spcBef>
            </a:pPr>
            <a:r>
              <a:rPr lang="en-US" sz="3051">
                <a:solidFill>
                  <a:schemeClr val="bg1"/>
                </a:solidFill>
                <a:latin typeface="Open Sans"/>
              </a:rPr>
              <a:t>Nhà Sách Thiên Văn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35213" y="7063676"/>
            <a:ext cx="452787" cy="2194624"/>
            <a:chOff x="0" y="0"/>
            <a:chExt cx="293277" cy="1421492"/>
          </a:xfrm>
        </p:grpSpPr>
        <p:sp>
          <p:nvSpPr>
            <p:cNvPr id="3" name="Freeform 3"/>
            <p:cNvSpPr/>
            <p:nvPr/>
          </p:nvSpPr>
          <p:spPr>
            <a:xfrm>
              <a:off x="0" y="0"/>
              <a:ext cx="293277" cy="1421492"/>
            </a:xfrm>
            <a:custGeom>
              <a:avLst/>
              <a:gdLst/>
              <a:ahLst/>
              <a:cxnLst/>
              <a:rect l="l" t="t" r="r" b="b"/>
              <a:pathLst>
                <a:path w="293277" h="1421492">
                  <a:moveTo>
                    <a:pt x="0" y="0"/>
                  </a:moveTo>
                  <a:lnTo>
                    <a:pt x="293277" y="0"/>
                  </a:lnTo>
                  <a:lnTo>
                    <a:pt x="293277" y="1421492"/>
                  </a:lnTo>
                  <a:lnTo>
                    <a:pt x="0" y="1421492"/>
                  </a:lnTo>
                  <a:close/>
                </a:path>
              </a:pathLst>
            </a:custGeom>
            <a:solidFill>
              <a:srgbClr val="F6A429"/>
            </a:solidFill>
          </p:spPr>
        </p:sp>
      </p:grpSp>
      <p:sp>
        <p:nvSpPr>
          <p:cNvPr id="8" name="TextBox 8"/>
          <p:cNvSpPr txBox="1"/>
          <p:nvPr/>
        </p:nvSpPr>
        <p:spPr>
          <a:xfrm>
            <a:off x="999309" y="1628162"/>
            <a:ext cx="9670298" cy="644143"/>
          </a:xfrm>
          <a:prstGeom prst="rect">
            <a:avLst/>
          </a:prstGeom>
        </p:spPr>
        <p:txBody>
          <a:bodyPr lIns="0" tIns="0" rIns="0" bIns="0" rtlCol="0" anchor="t">
            <a:spAutoFit/>
          </a:bodyPr>
          <a:lstStyle/>
          <a:p>
            <a:pPr>
              <a:lnSpc>
                <a:spcPts val="5248"/>
              </a:lnSpc>
            </a:pPr>
            <a:r>
              <a:rPr lang="en-US" sz="4100" dirty="0">
                <a:solidFill>
                  <a:srgbClr val="000000"/>
                </a:solidFill>
                <a:latin typeface="Montserrat Extra-Bold"/>
              </a:rPr>
              <a:t>1.3 ĐẶT TẢ YÊU CẦU ỨNG DỤNG</a:t>
            </a:r>
          </a:p>
        </p:txBody>
      </p:sp>
      <p:sp>
        <p:nvSpPr>
          <p:cNvPr id="10" name="TextBox 10"/>
          <p:cNvSpPr txBox="1"/>
          <p:nvPr/>
        </p:nvSpPr>
        <p:spPr>
          <a:xfrm>
            <a:off x="996850" y="2527242"/>
            <a:ext cx="4641949" cy="406458"/>
          </a:xfrm>
          <a:prstGeom prst="rect">
            <a:avLst/>
          </a:prstGeom>
        </p:spPr>
        <p:txBody>
          <a:bodyPr wrap="square" lIns="0" tIns="0" rIns="0" bIns="0" rtlCol="0" anchor="t">
            <a:spAutoFit/>
          </a:bodyPr>
          <a:lstStyle/>
          <a:p>
            <a:pPr marL="342900" indent="-342900" algn="ctr">
              <a:lnSpc>
                <a:spcPts val="3359"/>
              </a:lnSpc>
              <a:spcBef>
                <a:spcPct val="0"/>
              </a:spcBef>
              <a:buFont typeface="Wingdings" panose="05000000000000000000" pitchFamily="2" charset="2"/>
              <a:buChar char="§"/>
            </a:pPr>
            <a:r>
              <a:rPr lang="vi-VN" sz="2399" dirty="0">
                <a:solidFill>
                  <a:srgbClr val="202B3D"/>
                </a:solidFill>
                <a:latin typeface="Open Sans Light Bold"/>
              </a:rPr>
              <a:t>Sơ đồ use case của hệ thống </a:t>
            </a:r>
            <a:endParaRPr lang="en-US" sz="2399" dirty="0">
              <a:solidFill>
                <a:srgbClr val="202B3D"/>
              </a:solidFill>
              <a:latin typeface="Open Sans Light Bold"/>
            </a:endParaRPr>
          </a:p>
        </p:txBody>
      </p:sp>
      <p:pic>
        <p:nvPicPr>
          <p:cNvPr id="12" name="Picture 6">
            <a:extLst>
              <a:ext uri="{FF2B5EF4-FFF2-40B4-BE49-F238E27FC236}">
                <a16:creationId xmlns:a16="http://schemas.microsoft.com/office/drawing/2014/main" id="{495AE223-B232-9CEF-7369-2DF782B0495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3055" y="770937"/>
            <a:ext cx="446692" cy="455884"/>
          </a:xfrm>
          <a:prstGeom prst="rect">
            <a:avLst/>
          </a:prstGeom>
        </p:spPr>
      </p:pic>
      <p:sp>
        <p:nvSpPr>
          <p:cNvPr id="13" name="TextBox 9">
            <a:extLst>
              <a:ext uri="{FF2B5EF4-FFF2-40B4-BE49-F238E27FC236}">
                <a16:creationId xmlns:a16="http://schemas.microsoft.com/office/drawing/2014/main" id="{CDAFBFDB-628B-8C26-4857-1F58B6D575EB}"/>
              </a:ext>
            </a:extLst>
          </p:cNvPr>
          <p:cNvSpPr txBox="1"/>
          <p:nvPr/>
        </p:nvSpPr>
        <p:spPr>
          <a:xfrm>
            <a:off x="1371600" y="713787"/>
            <a:ext cx="5281094" cy="513034"/>
          </a:xfrm>
          <a:prstGeom prst="rect">
            <a:avLst/>
          </a:prstGeom>
        </p:spPr>
        <p:txBody>
          <a:bodyPr lIns="0" tIns="0" rIns="0" bIns="0" rtlCol="0" anchor="t">
            <a:spAutoFit/>
          </a:bodyPr>
          <a:lstStyle/>
          <a:p>
            <a:pPr>
              <a:lnSpc>
                <a:spcPts val="4272"/>
              </a:lnSpc>
              <a:spcBef>
                <a:spcPct val="0"/>
              </a:spcBef>
            </a:pPr>
            <a:r>
              <a:rPr lang="en-US" sz="3051" dirty="0" err="1">
                <a:solidFill>
                  <a:srgbClr val="171616"/>
                </a:solidFill>
                <a:latin typeface="Open Sans"/>
              </a:rPr>
              <a:t>Nhà</a:t>
            </a:r>
            <a:r>
              <a:rPr lang="en-US" sz="3051" dirty="0">
                <a:solidFill>
                  <a:srgbClr val="171616"/>
                </a:solidFill>
                <a:latin typeface="Open Sans"/>
              </a:rPr>
              <a:t> </a:t>
            </a:r>
            <a:r>
              <a:rPr lang="en-US" sz="3051" dirty="0" err="1">
                <a:solidFill>
                  <a:srgbClr val="171616"/>
                </a:solidFill>
                <a:latin typeface="Open Sans"/>
              </a:rPr>
              <a:t>Sách</a:t>
            </a:r>
            <a:r>
              <a:rPr lang="en-US" sz="3051" dirty="0">
                <a:solidFill>
                  <a:srgbClr val="171616"/>
                </a:solidFill>
                <a:latin typeface="Open Sans"/>
              </a:rPr>
              <a:t> </a:t>
            </a:r>
            <a:r>
              <a:rPr lang="en-US" sz="3051" dirty="0" err="1">
                <a:solidFill>
                  <a:srgbClr val="171616"/>
                </a:solidFill>
                <a:latin typeface="Open Sans"/>
              </a:rPr>
              <a:t>Thiên</a:t>
            </a:r>
            <a:r>
              <a:rPr lang="en-US" sz="3051" dirty="0">
                <a:solidFill>
                  <a:srgbClr val="171616"/>
                </a:solidFill>
                <a:latin typeface="Open Sans"/>
              </a:rPr>
              <a:t> </a:t>
            </a:r>
            <a:r>
              <a:rPr lang="en-US" sz="3051" dirty="0" err="1">
                <a:solidFill>
                  <a:srgbClr val="171616"/>
                </a:solidFill>
                <a:latin typeface="Open Sans"/>
              </a:rPr>
              <a:t>Văn</a:t>
            </a:r>
            <a:endParaRPr lang="en-US" sz="3051" dirty="0">
              <a:solidFill>
                <a:srgbClr val="171616"/>
              </a:solidFill>
              <a:latin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A11E5818-49FF-005A-45BD-D829D8B87C26}"/>
              </a:ext>
            </a:extLst>
          </p:cNvPr>
          <p:cNvSpPr txBox="1"/>
          <p:nvPr/>
        </p:nvSpPr>
        <p:spPr>
          <a:xfrm>
            <a:off x="228600" y="495300"/>
            <a:ext cx="3188838" cy="436017"/>
          </a:xfrm>
          <a:prstGeom prst="rect">
            <a:avLst/>
          </a:prstGeom>
        </p:spPr>
        <p:txBody>
          <a:bodyPr lIns="0" tIns="0" rIns="0" bIns="0" rtlCol="0" anchor="t">
            <a:spAutoFit/>
          </a:bodyPr>
          <a:lstStyle/>
          <a:p>
            <a:pPr algn="ctr">
              <a:lnSpc>
                <a:spcPts val="3359"/>
              </a:lnSpc>
              <a:spcBef>
                <a:spcPct val="0"/>
              </a:spcBef>
            </a:pPr>
            <a:r>
              <a:rPr lang="en-US" sz="3200" b="1" dirty="0">
                <a:solidFill>
                  <a:srgbClr val="202B3D"/>
                </a:solidFill>
                <a:latin typeface="Times New Roman" panose="02020603050405020304" pitchFamily="18" charset="0"/>
                <a:cs typeface="Times New Roman" panose="02020603050405020304" pitchFamily="18" charset="0"/>
              </a:rPr>
              <a:t>Sơ </a:t>
            </a:r>
            <a:r>
              <a:rPr lang="en-US" sz="3200" b="1" dirty="0" err="1">
                <a:solidFill>
                  <a:srgbClr val="202B3D"/>
                </a:solidFill>
                <a:latin typeface="Times New Roman" panose="02020603050405020304" pitchFamily="18" charset="0"/>
                <a:cs typeface="Times New Roman" panose="02020603050405020304" pitchFamily="18" charset="0"/>
              </a:rPr>
              <a:t>đồ</a:t>
            </a:r>
            <a:r>
              <a:rPr lang="en-US" sz="3200" b="1" dirty="0">
                <a:solidFill>
                  <a:srgbClr val="202B3D"/>
                </a:solidFill>
                <a:latin typeface="Times New Roman" panose="02020603050405020304" pitchFamily="18" charset="0"/>
                <a:cs typeface="Times New Roman" panose="02020603050405020304" pitchFamily="18" charset="0"/>
              </a:rPr>
              <a:t> use case</a:t>
            </a:r>
          </a:p>
        </p:txBody>
      </p:sp>
      <p:pic>
        <p:nvPicPr>
          <p:cNvPr id="5" name="Picture 4" descr="Diagram&#10;&#10;Description automatically generated">
            <a:extLst>
              <a:ext uri="{FF2B5EF4-FFF2-40B4-BE49-F238E27FC236}">
                <a16:creationId xmlns:a16="http://schemas.microsoft.com/office/drawing/2014/main" id="{36955B18-2823-60F0-0C00-A436E0473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438" y="0"/>
            <a:ext cx="11593962" cy="10287000"/>
          </a:xfrm>
          <a:prstGeom prst="rect">
            <a:avLst/>
          </a:prstGeom>
        </p:spPr>
      </p:pic>
    </p:spTree>
    <p:extLst>
      <p:ext uri="{BB962C8B-B14F-4D97-AF65-F5344CB8AC3E}">
        <p14:creationId xmlns:p14="http://schemas.microsoft.com/office/powerpoint/2010/main" val="1533257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702A3399BCBD142BEB3EE5B9A0EE3FE" ma:contentTypeVersion="5" ma:contentTypeDescription="Create a new document." ma:contentTypeScope="" ma:versionID="9ea1cb23fb5cc73772d15ea605ac060c">
  <xsd:schema xmlns:xsd="http://www.w3.org/2001/XMLSchema" xmlns:xs="http://www.w3.org/2001/XMLSchema" xmlns:p="http://schemas.microsoft.com/office/2006/metadata/properties" xmlns:ns3="20cb70c3-cba5-4a32-9300-99cb53c9cb2b" targetNamespace="http://schemas.microsoft.com/office/2006/metadata/properties" ma:root="true" ma:fieldsID="c4c39857c111ab5c3f538809c459a9a9" ns3:_="">
    <xsd:import namespace="20cb70c3-cba5-4a32-9300-99cb53c9cb2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cb70c3-cba5-4a32-9300-99cb53c9cb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F7ADC-410B-485D-8903-F244DD17CBC2}">
  <ds:schemaRefs>
    <ds:schemaRef ds:uri="http://purl.org/dc/dcmitype/"/>
    <ds:schemaRef ds:uri="http://purl.org/dc/terms/"/>
    <ds:schemaRef ds:uri="http://purl.org/dc/elements/1.1/"/>
    <ds:schemaRef ds:uri="http://schemas.microsoft.com/office/2006/metadata/properties"/>
    <ds:schemaRef ds:uri="http://www.w3.org/XML/1998/namespace"/>
    <ds:schemaRef ds:uri="http://schemas.openxmlformats.org/package/2006/metadata/core-properties"/>
    <ds:schemaRef ds:uri="http://schemas.microsoft.com/office/infopath/2007/PartnerControls"/>
    <ds:schemaRef ds:uri="http://schemas.microsoft.com/office/2006/documentManagement/types"/>
    <ds:schemaRef ds:uri="20cb70c3-cba5-4a32-9300-99cb53c9cb2b"/>
  </ds:schemaRefs>
</ds:datastoreItem>
</file>

<file path=customXml/itemProps2.xml><?xml version="1.0" encoding="utf-8"?>
<ds:datastoreItem xmlns:ds="http://schemas.openxmlformats.org/officeDocument/2006/customXml" ds:itemID="{C2C2B0C3-9F9F-4769-96BF-DD9F20CA3D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cb70c3-cba5-4a32-9300-99cb53c9cb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1FA299-0EC5-48DA-8718-BFAED3F515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774</TotalTime>
  <Words>1313</Words>
  <Application>Microsoft Office PowerPoint</Application>
  <PresentationFormat>Custom</PresentationFormat>
  <Paragraphs>163</Paragraphs>
  <Slides>24</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Noto Serif</vt:lpstr>
      <vt:lpstr>Open Sans</vt:lpstr>
      <vt:lpstr>Open Sans Bold</vt:lpstr>
      <vt:lpstr>Courier New</vt:lpstr>
      <vt:lpstr>Times New Roman</vt:lpstr>
      <vt:lpstr>Arimo</vt:lpstr>
      <vt:lpstr>HK Modular</vt:lpstr>
      <vt:lpstr>Calibri</vt:lpstr>
      <vt:lpstr>Open Sans Light Bold</vt:lpstr>
      <vt:lpstr>Montserrat Extra-Bold</vt:lpstr>
      <vt:lpstr>Open Sans Light</vt:lpstr>
      <vt:lpstr>Clear Sans Bold</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Modern The Building Presentation</dc:title>
  <dc:creator>DAVID</dc:creator>
  <cp:lastModifiedBy>Nguyễn Thị Trung Hiếu</cp:lastModifiedBy>
  <cp:revision>19</cp:revision>
  <dcterms:created xsi:type="dcterms:W3CDTF">2006-08-16T00:00:00Z</dcterms:created>
  <dcterms:modified xsi:type="dcterms:W3CDTF">2022-12-16T17:47:52Z</dcterms:modified>
  <dc:identifier>DAFUvWZFjRU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0x0101004702A3399BCBD142BEB3EE5B9A0EE3FE</vt:lpwstr>
  </property>
</Properties>
</file>